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2" r:id="rId2"/>
    <p:sldId id="256" r:id="rId3"/>
    <p:sldId id="260" r:id="rId4"/>
    <p:sldId id="266" r:id="rId5"/>
    <p:sldId id="259" r:id="rId6"/>
    <p:sldId id="265" r:id="rId7"/>
    <p:sldId id="261" r:id="rId8"/>
    <p:sldId id="262" r:id="rId9"/>
    <p:sldId id="267" r:id="rId10"/>
    <p:sldId id="263" r:id="rId11"/>
    <p:sldId id="268" r:id="rId12"/>
    <p:sldId id="264" r:id="rId13"/>
    <p:sldId id="269" r:id="rId14"/>
    <p:sldId id="270" r:id="rId15"/>
    <p:sldId id="271" r:id="rId16"/>
    <p:sldId id="272" r:id="rId17"/>
    <p:sldId id="275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006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3500438"/>
            <a:ext cx="54292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Міжнародний</a:t>
            </a:r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                  туризм</a:t>
            </a:r>
            <a:endParaRPr lang="ru-RU" sz="5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5214950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Виконав учень 10 – А класу </a:t>
            </a:r>
            <a:r>
              <a:rPr lang="uk-UA" sz="28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Василець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4357718" cy="31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92922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1656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Monotype Corsiva" pitchFamily="66" charset="0"/>
              </a:rPr>
              <a:t>Статуя Свободи</a:t>
            </a:r>
            <a:endParaRPr lang="uk-UA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1714488"/>
            <a:ext cx="3571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3300"/>
                </a:solidFill>
                <a:latin typeface="Monotype Corsiva" pitchFamily="66" charset="0"/>
              </a:rPr>
              <a:t>Статуя Свободи знаходиться на острові Свободи (англ. </a:t>
            </a:r>
            <a:r>
              <a:rPr lang="uk-UA" b="1" dirty="0" err="1" smtClean="0">
                <a:solidFill>
                  <a:srgbClr val="003300"/>
                </a:solidFill>
                <a:latin typeface="Monotype Corsiva" pitchFamily="66" charset="0"/>
              </a:rPr>
              <a:t>Liberty</a:t>
            </a:r>
            <a:r>
              <a:rPr lang="uk-UA" b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uk-UA" b="1" dirty="0" err="1" smtClean="0">
                <a:solidFill>
                  <a:srgbClr val="003300"/>
                </a:solidFill>
                <a:latin typeface="Monotype Corsiva" pitchFamily="66" charset="0"/>
              </a:rPr>
              <a:t>Island</a:t>
            </a:r>
            <a:r>
              <a:rPr lang="uk-UA" b="1" dirty="0" smtClean="0">
                <a:solidFill>
                  <a:srgbClr val="003300"/>
                </a:solidFill>
                <a:latin typeface="Monotype Corsiva" pitchFamily="66" charset="0"/>
              </a:rPr>
              <a:t>). До 1956 р. острів називався «острів </a:t>
            </a:r>
            <a:r>
              <a:rPr lang="uk-UA" b="1" dirty="0" err="1" smtClean="0">
                <a:solidFill>
                  <a:srgbClr val="003300"/>
                </a:solidFill>
                <a:latin typeface="Monotype Corsiva" pitchFamily="66" charset="0"/>
              </a:rPr>
              <a:t>Бедлоу</a:t>
            </a:r>
            <a:r>
              <a:rPr lang="uk-UA" b="1" dirty="0" smtClean="0">
                <a:solidFill>
                  <a:srgbClr val="003300"/>
                </a:solidFill>
                <a:latin typeface="Monotype Corsiva" pitchFamily="66" charset="0"/>
              </a:rPr>
              <a:t>»</a:t>
            </a:r>
            <a:endParaRPr lang="uk-UA" b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52"/>
            <a:ext cx="6072230" cy="456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786322"/>
            <a:ext cx="328777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786182" y="5072074"/>
            <a:ext cx="5072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3300"/>
                </a:solidFill>
                <a:latin typeface="Monotype Corsiva" pitchFamily="66" charset="0"/>
              </a:rPr>
              <a:t>Висота від землі до кінця факелу — 93 метра, разом основа і постамент. Висота самої статуї, від верху постаменту до факела — 46 метрів.</a:t>
            </a:r>
            <a:endParaRPr lang="uk-UA" b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33119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786314" y="928670"/>
            <a:ext cx="4000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err="1" smtClean="0">
                <a:solidFill>
                  <a:srgbClr val="003300"/>
                </a:solidFill>
                <a:latin typeface="Monotype Corsiva" pitchFamily="66" charset="0"/>
              </a:rPr>
              <a:t>Кра́йслер-білдинг</a:t>
            </a:r>
            <a:r>
              <a:rPr lang="uk-UA" sz="2800" b="1" dirty="0" smtClean="0">
                <a:solidFill>
                  <a:srgbClr val="003300"/>
                </a:solidFill>
                <a:latin typeface="Monotype Corsiva" pitchFamily="66" charset="0"/>
              </a:rPr>
              <a:t> (англ. </a:t>
            </a:r>
            <a:r>
              <a:rPr lang="uk-UA" sz="2800" b="1" dirty="0" err="1" smtClean="0">
                <a:solidFill>
                  <a:srgbClr val="003300"/>
                </a:solidFill>
                <a:latin typeface="Monotype Corsiva" pitchFamily="66" charset="0"/>
              </a:rPr>
              <a:t>Chrysler</a:t>
            </a:r>
            <a:r>
              <a:rPr lang="uk-UA" sz="2800" b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uk-UA" sz="2800" b="1" dirty="0" err="1" smtClean="0">
                <a:solidFill>
                  <a:srgbClr val="003300"/>
                </a:solidFill>
                <a:latin typeface="Monotype Corsiva" pitchFamily="66" charset="0"/>
              </a:rPr>
              <a:t>Building</a:t>
            </a:r>
            <a:r>
              <a:rPr lang="uk-UA" sz="2800" b="1" dirty="0" smtClean="0">
                <a:solidFill>
                  <a:srgbClr val="003300"/>
                </a:solidFill>
                <a:latin typeface="Monotype Corsiva" pitchFamily="66" charset="0"/>
              </a:rPr>
              <a:t>) — хмарочос компанії «</a:t>
            </a:r>
            <a:r>
              <a:rPr lang="uk-UA" sz="2800" b="1" dirty="0" err="1" smtClean="0">
                <a:solidFill>
                  <a:srgbClr val="003300"/>
                </a:solidFill>
                <a:latin typeface="Monotype Corsiva" pitchFamily="66" charset="0"/>
              </a:rPr>
              <a:t>Chrysler</a:t>
            </a:r>
            <a:r>
              <a:rPr lang="uk-UA" sz="2800" b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uk-UA" sz="2800" b="1" dirty="0" err="1" smtClean="0">
                <a:solidFill>
                  <a:srgbClr val="003300"/>
                </a:solidFill>
                <a:latin typeface="Monotype Corsiva" pitchFamily="66" charset="0"/>
              </a:rPr>
              <a:t>Corporation</a:t>
            </a:r>
            <a:r>
              <a:rPr lang="uk-UA" sz="2800" b="1" dirty="0" smtClean="0">
                <a:solidFill>
                  <a:srgbClr val="003300"/>
                </a:solidFill>
                <a:latin typeface="Monotype Corsiva" pitchFamily="66" charset="0"/>
              </a:rPr>
              <a:t>», побудований в 1930 р., один із символів Нью-Йорка. Будівля висотою 319 м (1 046 футів) розташована в східній  частині </a:t>
            </a:r>
            <a:r>
              <a:rPr lang="uk-UA" sz="2800" b="1" dirty="0" err="1" smtClean="0">
                <a:solidFill>
                  <a:srgbClr val="003300"/>
                </a:solidFill>
                <a:latin typeface="Monotype Corsiva" pitchFamily="66" charset="0"/>
              </a:rPr>
              <a:t>Манхетена</a:t>
            </a:r>
            <a:r>
              <a:rPr lang="uk-UA" sz="2800" b="1" dirty="0" smtClean="0">
                <a:solidFill>
                  <a:srgbClr val="003300"/>
                </a:solidFill>
                <a:latin typeface="Monotype Corsiva" pitchFamily="66" charset="0"/>
              </a:rPr>
              <a:t>.</a:t>
            </a:r>
            <a:endParaRPr lang="uk-UA" sz="2800" b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52"/>
            <a:ext cx="7358115" cy="551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00166" y="5715016"/>
            <a:ext cx="7072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3300"/>
                </a:solidFill>
                <a:latin typeface="Monotype Corsiva" pitchFamily="66" charset="0"/>
              </a:rPr>
              <a:t>Каса</a:t>
            </a:r>
            <a:r>
              <a:rPr lang="ru-RU" sz="2800" b="1" dirty="0" smtClean="0">
                <a:solidFill>
                  <a:srgbClr val="003300"/>
                </a:solidFill>
                <a:latin typeface="Monotype Corsiva" pitchFamily="66" charset="0"/>
              </a:rPr>
              <a:t> Лома – один </a:t>
            </a:r>
            <a:r>
              <a:rPr lang="ru-RU" sz="2800" b="1" dirty="0" err="1" smtClean="0">
                <a:solidFill>
                  <a:srgbClr val="003300"/>
                </a:solidFill>
                <a:latin typeface="Monotype Corsiva" pitchFamily="66" charset="0"/>
              </a:rPr>
              <a:t>із</a:t>
            </a:r>
            <a:r>
              <a:rPr lang="ru-RU" sz="2800" b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3300"/>
                </a:solidFill>
                <a:latin typeface="Monotype Corsiva" pitchFamily="66" charset="0"/>
              </a:rPr>
              <a:t>замків</a:t>
            </a:r>
            <a:r>
              <a:rPr lang="ru-RU" sz="2800" b="1" dirty="0" smtClean="0">
                <a:solidFill>
                  <a:srgbClr val="003300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003300"/>
                </a:solidFill>
                <a:latin typeface="Monotype Corsiva" pitchFamily="66" charset="0"/>
              </a:rPr>
              <a:t>побудованих</a:t>
            </a:r>
            <a:r>
              <a:rPr lang="ru-RU" sz="2800" b="1" dirty="0" smtClean="0">
                <a:solidFill>
                  <a:srgbClr val="003300"/>
                </a:solidFill>
                <a:latin typeface="Monotype Corsiva" pitchFamily="66" charset="0"/>
              </a:rPr>
              <a:t>  на початку 20-го </a:t>
            </a:r>
            <a:r>
              <a:rPr lang="ru-RU" sz="2800" b="1" dirty="0" err="1" smtClean="0">
                <a:solidFill>
                  <a:srgbClr val="003300"/>
                </a:solidFill>
                <a:latin typeface="Monotype Corsiva" pitchFamily="66" charset="0"/>
              </a:rPr>
              <a:t>століття</a:t>
            </a:r>
            <a:r>
              <a:rPr lang="ru-RU" sz="2800" b="1" dirty="0" smtClean="0">
                <a:solidFill>
                  <a:srgbClr val="003300"/>
                </a:solidFill>
                <a:latin typeface="Monotype Corsiva" pitchFamily="66" charset="0"/>
              </a:rPr>
              <a:t> в Торонто.</a:t>
            </a:r>
            <a:endParaRPr lang="ru-RU" sz="2800" b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88" y="285728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Monotype Corsiva" pitchFamily="66" charset="0"/>
              </a:rPr>
              <a:t>Канада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685804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5500702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3300"/>
                </a:solidFill>
                <a:latin typeface="Monotype Corsiva" pitchFamily="66" charset="0"/>
              </a:rPr>
              <a:t>Собор </a:t>
            </a:r>
            <a:r>
              <a:rPr lang="uk-UA" sz="2800" b="1" dirty="0" err="1" smtClean="0">
                <a:solidFill>
                  <a:srgbClr val="003300"/>
                </a:solidFill>
                <a:latin typeface="Monotype Corsiva" pitchFamily="66" charset="0"/>
              </a:rPr>
              <a:t>Нотр-Дам</a:t>
            </a:r>
            <a:r>
              <a:rPr lang="uk-UA" sz="2800" b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uk-UA" sz="2800" b="1" dirty="0" smtClean="0">
                <a:solidFill>
                  <a:srgbClr val="003300"/>
                </a:solidFill>
                <a:latin typeface="Monotype Corsiva" pitchFamily="66" charset="0"/>
              </a:rPr>
              <a:t>був </a:t>
            </a:r>
            <a:r>
              <a:rPr lang="uk-UA" sz="2800" b="1" dirty="0" smtClean="0">
                <a:solidFill>
                  <a:srgbClr val="003300"/>
                </a:solidFill>
                <a:latin typeface="Monotype Corsiva" pitchFamily="66" charset="0"/>
              </a:rPr>
              <a:t>побудований в 1839 р. Це  одна із найбільш відомих католицьких  </a:t>
            </a:r>
            <a:r>
              <a:rPr lang="uk-UA" sz="2800" b="1" dirty="0" err="1" smtClean="0">
                <a:solidFill>
                  <a:srgbClr val="003300"/>
                </a:solidFill>
                <a:latin typeface="Monotype Corsiva" pitchFamily="66" charset="0"/>
              </a:rPr>
              <a:t>церкв</a:t>
            </a:r>
            <a:r>
              <a:rPr lang="uk-UA" sz="2800" b="1" dirty="0" smtClean="0">
                <a:solidFill>
                  <a:srgbClr val="003300"/>
                </a:solidFill>
                <a:latin typeface="Monotype Corsiva" pitchFamily="66" charset="0"/>
              </a:rPr>
              <a:t> Отави.</a:t>
            </a:r>
            <a:endParaRPr lang="uk-UA" sz="2800" b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82689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85728"/>
            <a:ext cx="23812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143504" y="4143380"/>
            <a:ext cx="4000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 smtClean="0">
                <a:solidFill>
                  <a:srgbClr val="003300"/>
                </a:solidFill>
                <a:latin typeface="Monotype Corsiva" pitchFamily="66" charset="0"/>
              </a:rPr>
              <a:t>Часовня</a:t>
            </a:r>
            <a:r>
              <a:rPr lang="uk-UA" b="1" dirty="0" smtClean="0">
                <a:solidFill>
                  <a:srgbClr val="003300"/>
                </a:solidFill>
                <a:latin typeface="Monotype Corsiva" pitchFamily="66" charset="0"/>
              </a:rPr>
              <a:t> Пресвятої Діви Марії </a:t>
            </a:r>
            <a:r>
              <a:rPr lang="uk-UA" b="1" dirty="0" err="1" smtClean="0">
                <a:solidFill>
                  <a:srgbClr val="003300"/>
                </a:solidFill>
                <a:latin typeface="Monotype Corsiva" pitchFamily="66" charset="0"/>
              </a:rPr>
              <a:t>Лурдської</a:t>
            </a:r>
            <a:r>
              <a:rPr lang="uk-UA" b="1" dirty="0" smtClean="0">
                <a:solidFill>
                  <a:srgbClr val="003300"/>
                </a:solidFill>
                <a:latin typeface="Monotype Corsiva" pitchFamily="66" charset="0"/>
              </a:rPr>
              <a:t> була побудована між 1873 і 1882 роками </a:t>
            </a:r>
            <a:r>
              <a:rPr lang="uk-UA" b="1" dirty="0" err="1" smtClean="0">
                <a:solidFill>
                  <a:srgbClr val="003300"/>
                </a:solidFill>
                <a:latin typeface="Monotype Corsiva" pitchFamily="66" charset="0"/>
              </a:rPr>
              <a:t>св</a:t>
            </a:r>
            <a:r>
              <a:rPr lang="uk-UA" b="1" dirty="0" err="1" smtClean="0">
                <a:solidFill>
                  <a:srgbClr val="003300"/>
                </a:solidFill>
                <a:latin typeface="Monotype Corsiva" pitchFamily="66" charset="0"/>
                <a:cs typeface="Courier New"/>
              </a:rPr>
              <a:t>ʾ</a:t>
            </a:r>
            <a:r>
              <a:rPr lang="uk-UA" b="1" dirty="0" err="1" smtClean="0">
                <a:solidFill>
                  <a:srgbClr val="003300"/>
                </a:solidFill>
                <a:latin typeface="Monotype Corsiva" pitchFamily="66" charset="0"/>
              </a:rPr>
              <a:t>ященниками</a:t>
            </a:r>
            <a:r>
              <a:rPr lang="uk-UA" b="1" dirty="0" smtClean="0">
                <a:solidFill>
                  <a:srgbClr val="003300"/>
                </a:solidFill>
                <a:latin typeface="Monotype Corsiva" pitchFamily="66" charset="0"/>
              </a:rPr>
              <a:t> із святого </a:t>
            </a:r>
            <a:r>
              <a:rPr lang="uk-UA" b="1" dirty="0" err="1" smtClean="0">
                <a:solidFill>
                  <a:srgbClr val="003300"/>
                </a:solidFill>
                <a:latin typeface="Monotype Corsiva" pitchFamily="66" charset="0"/>
              </a:rPr>
              <a:t>Сульпіція</a:t>
            </a:r>
            <a:r>
              <a:rPr lang="uk-UA" b="1" dirty="0" smtClean="0">
                <a:solidFill>
                  <a:srgbClr val="003300"/>
                </a:solidFill>
                <a:latin typeface="Monotype Corsiva" pitchFamily="66" charset="0"/>
              </a:rPr>
              <a:t>. </a:t>
            </a:r>
          </a:p>
          <a:p>
            <a:r>
              <a:rPr lang="uk-UA" b="1" dirty="0" smtClean="0">
                <a:solidFill>
                  <a:srgbClr val="003300"/>
                </a:solidFill>
                <a:latin typeface="Monotype Corsiva" pitchFamily="66" charset="0"/>
              </a:rPr>
              <a:t>30 квітня 1881 року  </a:t>
            </a:r>
            <a:r>
              <a:rPr lang="uk-UA" b="1" dirty="0" err="1" smtClean="0">
                <a:solidFill>
                  <a:srgbClr val="003300"/>
                </a:solidFill>
                <a:latin typeface="Monotype Corsiva" pitchFamily="66" charset="0"/>
              </a:rPr>
              <a:t>часовня</a:t>
            </a:r>
            <a:r>
              <a:rPr lang="uk-UA" b="1" dirty="0" smtClean="0">
                <a:solidFill>
                  <a:srgbClr val="003300"/>
                </a:solidFill>
                <a:latin typeface="Monotype Corsiva" pitchFamily="66" charset="0"/>
              </a:rPr>
              <a:t> була освячена </a:t>
            </a:r>
            <a:r>
              <a:rPr lang="uk-UA" b="1" dirty="0" err="1" smtClean="0">
                <a:solidFill>
                  <a:srgbClr val="003300"/>
                </a:solidFill>
                <a:latin typeface="Monotype Corsiva" pitchFamily="66" charset="0"/>
              </a:rPr>
              <a:t>архиєпископом</a:t>
            </a:r>
            <a:r>
              <a:rPr lang="uk-UA" b="1" dirty="0" smtClean="0">
                <a:solidFill>
                  <a:srgbClr val="003300"/>
                </a:solidFill>
                <a:latin typeface="Monotype Corsiva" pitchFamily="66" charset="0"/>
              </a:rPr>
              <a:t> Монреаля </a:t>
            </a:r>
            <a:r>
              <a:rPr lang="uk-UA" b="1" dirty="0" err="1" smtClean="0">
                <a:solidFill>
                  <a:srgbClr val="003300"/>
                </a:solidFill>
                <a:latin typeface="Monotype Corsiva" pitchFamily="66" charset="0"/>
              </a:rPr>
              <a:t>Эдуардом-Шарлем</a:t>
            </a:r>
            <a:endParaRPr lang="uk-UA" b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095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857496"/>
            <a:ext cx="42748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42910" y="3429000"/>
            <a:ext cx="32861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3300"/>
                </a:solidFill>
                <a:latin typeface="Monotype Corsiva" pitchFamily="66" charset="0"/>
              </a:rPr>
              <a:t>«Замок» був побудований канадською компанією </a:t>
            </a:r>
            <a:r>
              <a:rPr lang="uk-UA" sz="2000" b="1" dirty="0" err="1" smtClean="0">
                <a:solidFill>
                  <a:srgbClr val="003300"/>
                </a:solidFill>
                <a:latin typeface="Monotype Corsiva" pitchFamily="66" charset="0"/>
              </a:rPr>
              <a:t>Canadian</a:t>
            </a:r>
            <a:r>
              <a:rPr lang="uk-UA" sz="2000" b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uk-UA" sz="2000" b="1" dirty="0" err="1" smtClean="0">
                <a:solidFill>
                  <a:srgbClr val="003300"/>
                </a:solidFill>
                <a:latin typeface="Monotype Corsiva" pitchFamily="66" charset="0"/>
              </a:rPr>
              <a:t>Pacific</a:t>
            </a:r>
            <a:r>
              <a:rPr lang="uk-UA" sz="2000" b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uk-UA" sz="2000" b="1" dirty="0" err="1" smtClean="0">
                <a:solidFill>
                  <a:srgbClr val="003300"/>
                </a:solidFill>
                <a:latin typeface="Monotype Corsiva" pitchFamily="66" charset="0"/>
              </a:rPr>
              <a:t>Railway</a:t>
            </a:r>
            <a:r>
              <a:rPr lang="uk-UA" sz="2000" b="1" dirty="0" smtClean="0">
                <a:solidFill>
                  <a:srgbClr val="003300"/>
                </a:solidFill>
                <a:latin typeface="Monotype Corsiva" pitchFamily="66" charset="0"/>
              </a:rPr>
              <a:t> і відкритий в 1893 році. В 1926 році готель був добудований.</a:t>
            </a:r>
            <a:endParaRPr lang="uk-UA" sz="2000" b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7858180" cy="563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2844" y="5715016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Мексика – цікава країна з багатою історією, чудовим місцевим колоритом. </a:t>
            </a:r>
            <a:endParaRPr lang="uk-UA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610794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4643446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Monotype Corsiva" pitchFamily="66" charset="0"/>
              </a:rPr>
              <a:t>CN </a:t>
            </a:r>
            <a:r>
              <a:rPr lang="uk-UA" sz="2800" b="1" dirty="0" err="1" smtClean="0">
                <a:latin typeface="Monotype Corsiva" pitchFamily="66" charset="0"/>
              </a:rPr>
              <a:t>Tower</a:t>
            </a:r>
            <a:r>
              <a:rPr lang="uk-UA" sz="2800" b="1" dirty="0" smtClean="0">
                <a:latin typeface="Monotype Corsiva" pitchFamily="66" charset="0"/>
              </a:rPr>
              <a:t> всього на 13 метрів вище московської телебашти Останкіно. Висота башти553,3 метрів, і довгий час, до 2007 року вона була найбільшою будовою на Землі. </a:t>
            </a:r>
            <a:endParaRPr lang="uk-UA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758671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2844" y="5000636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3300"/>
                </a:solidFill>
                <a:latin typeface="Monotype Corsiva" pitchFamily="66" charset="0"/>
              </a:rPr>
              <a:t>Національний музей антропології (</a:t>
            </a:r>
            <a:r>
              <a:rPr lang="uk-UA" sz="2000" b="1" dirty="0" err="1" smtClean="0">
                <a:solidFill>
                  <a:srgbClr val="003300"/>
                </a:solidFill>
                <a:latin typeface="Monotype Corsiva" pitchFamily="66" charset="0"/>
              </a:rPr>
              <a:t>Museo</a:t>
            </a:r>
            <a:r>
              <a:rPr lang="uk-UA" sz="2000" b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uk-UA" sz="2000" b="1" dirty="0" err="1" smtClean="0">
                <a:solidFill>
                  <a:srgbClr val="003300"/>
                </a:solidFill>
                <a:latin typeface="Monotype Corsiva" pitchFamily="66" charset="0"/>
              </a:rPr>
              <a:t>Nacional</a:t>
            </a:r>
            <a:r>
              <a:rPr lang="uk-UA" sz="2000" b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uk-UA" sz="2000" b="1" dirty="0" err="1" smtClean="0">
                <a:solidFill>
                  <a:srgbClr val="003300"/>
                </a:solidFill>
                <a:latin typeface="Monotype Corsiva" pitchFamily="66" charset="0"/>
              </a:rPr>
              <a:t>de</a:t>
            </a:r>
            <a:r>
              <a:rPr lang="uk-UA" sz="2000" b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uk-UA" sz="2000" b="1" dirty="0" err="1" smtClean="0">
                <a:solidFill>
                  <a:srgbClr val="003300"/>
                </a:solidFill>
                <a:latin typeface="Monotype Corsiva" pitchFamily="66" charset="0"/>
              </a:rPr>
              <a:t>Antropología</a:t>
            </a:r>
            <a:r>
              <a:rPr lang="uk-UA" sz="2000" b="1" dirty="0" smtClean="0">
                <a:solidFill>
                  <a:srgbClr val="003300"/>
                </a:solidFill>
                <a:latin typeface="Monotype Corsiva" pitchFamily="66" charset="0"/>
              </a:rPr>
              <a:t>) — один із важливих державних музеїв Мексики, розташований в парку  </a:t>
            </a:r>
            <a:r>
              <a:rPr lang="uk-UA" sz="2000" b="1" dirty="0" err="1" smtClean="0">
                <a:solidFill>
                  <a:srgbClr val="003300"/>
                </a:solidFill>
                <a:latin typeface="Monotype Corsiva" pitchFamily="66" charset="0"/>
              </a:rPr>
              <a:t>Чапультепек</a:t>
            </a:r>
            <a:r>
              <a:rPr lang="uk-UA" sz="2000" b="1" dirty="0" smtClean="0">
                <a:solidFill>
                  <a:srgbClr val="003300"/>
                </a:solidFill>
                <a:latin typeface="Monotype Corsiva" pitchFamily="66" charset="0"/>
              </a:rPr>
              <a:t>  в столиці країни Мехіко. Музей має унікальну колекцію археологічних  і антропологічних експонатів до </a:t>
            </a:r>
            <a:r>
              <a:rPr lang="uk-UA" sz="2000" b="1" dirty="0" err="1" smtClean="0">
                <a:solidFill>
                  <a:srgbClr val="003300"/>
                </a:solidFill>
                <a:latin typeface="Monotype Corsiva" pitchFamily="66" charset="0"/>
              </a:rPr>
              <a:t>Колумбової</a:t>
            </a:r>
            <a:r>
              <a:rPr lang="uk-UA" sz="2000" b="1" dirty="0" smtClean="0">
                <a:solidFill>
                  <a:srgbClr val="003300"/>
                </a:solidFill>
                <a:latin typeface="Monotype Corsiva" pitchFamily="66" charset="0"/>
              </a:rPr>
              <a:t> епохи, знайдених на території Мексики.</a:t>
            </a:r>
            <a:endParaRPr lang="uk-UA" sz="2000" b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52"/>
            <a:ext cx="6500858" cy="487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5357826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Monotype Corsiva" pitchFamily="66" charset="0"/>
              </a:rPr>
              <a:t>Американський </a:t>
            </a:r>
            <a:r>
              <a:rPr lang="uk-UA" b="1" dirty="0" err="1" smtClean="0">
                <a:latin typeface="Monotype Corsiva" pitchFamily="66" charset="0"/>
              </a:rPr>
              <a:t>макрорегіон</a:t>
            </a:r>
            <a:r>
              <a:rPr lang="uk-UA" b="1" dirty="0" smtClean="0">
                <a:latin typeface="Monotype Corsiva" pitchFamily="66" charset="0"/>
              </a:rPr>
              <a:t> розташований в західній півкулі </a:t>
            </a:r>
            <a:r>
              <a:rPr lang="uk-UA" b="1" dirty="0" err="1" smtClean="0">
                <a:latin typeface="Monotype Corsiva" pitchFamily="66" charset="0"/>
              </a:rPr>
              <a:t>.Він</a:t>
            </a:r>
            <a:r>
              <a:rPr lang="uk-UA" b="1" dirty="0" smtClean="0">
                <a:latin typeface="Monotype Corsiva" pitchFamily="66" charset="0"/>
              </a:rPr>
              <a:t> складається з 2-х великих туристичних регіонів — Північної Америки і </a:t>
            </a:r>
            <a:r>
              <a:rPr lang="uk-UA" b="1" dirty="0" err="1" smtClean="0">
                <a:latin typeface="Monotype Corsiva" pitchFamily="66" charset="0"/>
              </a:rPr>
              <a:t>Центрально-Південно</a:t>
            </a:r>
            <a:r>
              <a:rPr lang="uk-UA" b="1" dirty="0" smtClean="0">
                <a:latin typeface="Monotype Corsiva" pitchFamily="66" charset="0"/>
              </a:rPr>
              <a:t> - Американського . До  </a:t>
            </a:r>
            <a:r>
              <a:rPr lang="uk-UA" b="1" dirty="0" err="1" smtClean="0">
                <a:latin typeface="Monotype Corsiva" pitchFamily="66" charset="0"/>
              </a:rPr>
              <a:t>Північно</a:t>
            </a:r>
            <a:r>
              <a:rPr lang="uk-UA" b="1" dirty="0" smtClean="0">
                <a:latin typeface="Monotype Corsiva" pitchFamily="66" charset="0"/>
              </a:rPr>
              <a:t> – Американського  регіону відносяться території США, Канади, Мексики.</a:t>
            </a:r>
            <a:endParaRPr lang="uk-U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286256"/>
            <a:ext cx="33194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2857520" cy="428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57166"/>
            <a:ext cx="2857520" cy="428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58671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14348" y="4714884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3300"/>
                </a:solidFill>
                <a:latin typeface="Monotype Corsiva" pitchFamily="66" charset="0"/>
              </a:rPr>
              <a:t>Площа </a:t>
            </a:r>
            <a:r>
              <a:rPr lang="uk-UA" sz="3200" b="1" dirty="0" err="1" smtClean="0">
                <a:solidFill>
                  <a:srgbClr val="003300"/>
                </a:solidFill>
                <a:latin typeface="Monotype Corsiva" pitchFamily="66" charset="0"/>
              </a:rPr>
              <a:t>Сокало</a:t>
            </a:r>
            <a:r>
              <a:rPr lang="uk-UA" sz="3200" b="1" dirty="0" smtClean="0">
                <a:solidFill>
                  <a:srgbClr val="003300"/>
                </a:solidFill>
                <a:latin typeface="Monotype Corsiva" pitchFamily="66" charset="0"/>
              </a:rPr>
              <a:t> (</a:t>
            </a:r>
            <a:r>
              <a:rPr lang="uk-UA" sz="3200" b="1" dirty="0" err="1" smtClean="0">
                <a:solidFill>
                  <a:srgbClr val="003300"/>
                </a:solidFill>
                <a:latin typeface="Monotype Corsiva" pitchFamily="66" charset="0"/>
              </a:rPr>
              <a:t>Plaza</a:t>
            </a:r>
            <a:r>
              <a:rPr lang="uk-UA" sz="3200" b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uk-UA" sz="3200" b="1" dirty="0" err="1" smtClean="0">
                <a:solidFill>
                  <a:srgbClr val="003300"/>
                </a:solidFill>
                <a:latin typeface="Monotype Corsiva" pitchFamily="66" charset="0"/>
              </a:rPr>
              <a:t>Socalo</a:t>
            </a:r>
            <a:r>
              <a:rPr lang="uk-UA" sz="3200" b="1" dirty="0" smtClean="0">
                <a:solidFill>
                  <a:srgbClr val="003300"/>
                </a:solidFill>
                <a:latin typeface="Monotype Corsiva" pitchFamily="66" charset="0"/>
              </a:rPr>
              <a:t>) – площа Конституції – серце міста Мехіко. </a:t>
            </a:r>
            <a:endParaRPr lang="uk-UA" sz="3200" b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786190"/>
            <a:ext cx="321471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5008" y="5715016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3300"/>
                </a:solidFill>
                <a:latin typeface="Monotype Corsiva" pitchFamily="66" charset="0"/>
              </a:rPr>
              <a:t>Храм Сонця, зведений в середині VII століття</a:t>
            </a:r>
            <a:endParaRPr lang="uk-UA" b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86446" y="928670"/>
            <a:ext cx="2583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3300"/>
                </a:solidFill>
                <a:latin typeface="Monotype Corsiva" pitchFamily="66" charset="0"/>
              </a:rPr>
              <a:t>Палєнкє</a:t>
            </a:r>
            <a:r>
              <a:rPr lang="ru-RU" sz="2800" b="1" dirty="0" smtClean="0">
                <a:solidFill>
                  <a:srgbClr val="003300"/>
                </a:solidFill>
                <a:latin typeface="Monotype Corsiva" pitchFamily="66" charset="0"/>
              </a:rPr>
              <a:t> — головне </a:t>
            </a:r>
            <a:r>
              <a:rPr lang="ru-RU" sz="2800" b="1" dirty="0" err="1" smtClean="0">
                <a:solidFill>
                  <a:srgbClr val="003300"/>
                </a:solidFill>
                <a:latin typeface="Monotype Corsiva" pitchFamily="66" charset="0"/>
              </a:rPr>
              <a:t>місто</a:t>
            </a:r>
            <a:r>
              <a:rPr lang="ru-RU" sz="2800" b="1" dirty="0" smtClean="0">
                <a:solidFill>
                  <a:srgbClr val="003300"/>
                </a:solidFill>
                <a:latin typeface="Monotype Corsiva" pitchFamily="66" charset="0"/>
              </a:rPr>
              <a:t> — штат майя</a:t>
            </a:r>
            <a:endParaRPr lang="ru-RU" sz="2800" b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540700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35824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0034" y="5143512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3300"/>
                </a:solidFill>
                <a:latin typeface="Monotype Corsiva" pitchFamily="66" charset="0"/>
              </a:rPr>
              <a:t>Собор </a:t>
            </a:r>
            <a:r>
              <a:rPr lang="uk-UA" sz="2400" b="1" dirty="0" err="1" smtClean="0">
                <a:solidFill>
                  <a:srgbClr val="003300"/>
                </a:solidFill>
                <a:latin typeface="Monotype Corsiva" pitchFamily="66" charset="0"/>
              </a:rPr>
              <a:t>Сан-Ільдефонсо</a:t>
            </a:r>
            <a:r>
              <a:rPr lang="uk-UA" sz="2400" b="1" dirty="0" smtClean="0">
                <a:solidFill>
                  <a:srgbClr val="003300"/>
                </a:solidFill>
                <a:latin typeface="Monotype Corsiva" pitchFamily="66" charset="0"/>
              </a:rPr>
              <a:t> – один із старих соборів. Його почали будувати на початку 1560-х роках і закінчили в 1598 р.</a:t>
            </a:r>
            <a:endParaRPr lang="uk-UA" sz="2400" b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3300"/>
                </a:solidFill>
                <a:latin typeface="Monotype Corsiva" pitchFamily="66" charset="0"/>
              </a:rPr>
              <a:t>Музей  під водою відкрився  в </a:t>
            </a:r>
            <a:r>
              <a:rPr lang="uk-UA" sz="2000" b="1" dirty="0" err="1" smtClean="0">
                <a:solidFill>
                  <a:srgbClr val="003300"/>
                </a:solidFill>
                <a:latin typeface="Monotype Corsiva" pitchFamily="66" charset="0"/>
              </a:rPr>
              <a:t>Канкунє</a:t>
            </a:r>
            <a:r>
              <a:rPr lang="uk-UA" sz="2000" b="1" dirty="0" smtClean="0">
                <a:solidFill>
                  <a:srgbClr val="003300"/>
                </a:solidFill>
                <a:latin typeface="Monotype Corsiva" pitchFamily="66" charset="0"/>
              </a:rPr>
              <a:t> у грудні 2010 році. Чотири сотні скульптур, виконаних в натуральну величину, зайняли свої місця на </a:t>
            </a:r>
            <a:r>
              <a:rPr lang="uk-UA" sz="2000" b="1" dirty="0" err="1" smtClean="0">
                <a:solidFill>
                  <a:srgbClr val="003300"/>
                </a:solidFill>
                <a:latin typeface="Monotype Corsiva" pitchFamily="66" charset="0"/>
              </a:rPr>
              <a:t>глубині</a:t>
            </a:r>
            <a:r>
              <a:rPr lang="uk-UA" sz="2000" b="1" dirty="0" smtClean="0">
                <a:solidFill>
                  <a:srgbClr val="003300"/>
                </a:solidFill>
                <a:latin typeface="Monotype Corsiva" pitchFamily="66" charset="0"/>
              </a:rPr>
              <a:t> від 2 до 10 метрів.</a:t>
            </a:r>
            <a:endParaRPr lang="uk-UA" sz="2000" b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4819095" cy="278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85926"/>
            <a:ext cx="374199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929066"/>
            <a:ext cx="5539924" cy="269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41918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643314"/>
            <a:ext cx="6209528" cy="277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85860"/>
            <a:ext cx="42458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3929066"/>
            <a:ext cx="2733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003300"/>
                </a:solidFill>
                <a:latin typeface="Monotype Corsiva" pitchFamily="66" charset="0"/>
              </a:rPr>
              <a:t>Метроп</a:t>
            </a:r>
            <a:r>
              <a:rPr lang="el-GR" sz="2400" b="1" dirty="0" smtClean="0">
                <a:solidFill>
                  <a:srgbClr val="003300"/>
                </a:solidFill>
                <a:latin typeface="Monotype Corsiva" pitchFamily="66" charset="0"/>
              </a:rPr>
              <a:t>ό</a:t>
            </a:r>
            <a:r>
              <a:rPr lang="ru-RU" sz="2400" b="1" dirty="0" err="1" smtClean="0">
                <a:solidFill>
                  <a:srgbClr val="003300"/>
                </a:solidFill>
                <a:latin typeface="Monotype Corsiva" pitchFamily="66" charset="0"/>
              </a:rPr>
              <a:t>литен-музей</a:t>
            </a:r>
            <a:endParaRPr lang="ru-RU" sz="2400" b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143116"/>
            <a:ext cx="337544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071802" y="5715016"/>
            <a:ext cx="3000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3300"/>
                </a:solidFill>
                <a:latin typeface="Monotype Corsiva" pitchFamily="66" charset="0"/>
              </a:rPr>
              <a:t>Скульптр</a:t>
            </a:r>
            <a:r>
              <a:rPr lang="ru-RU" b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Monotype Corsiva" pitchFamily="66" charset="0"/>
              </a:rPr>
              <a:t>Доменіко</a:t>
            </a:r>
            <a:r>
              <a:rPr lang="ru-RU" b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Monotype Corsiva" pitchFamily="66" charset="0"/>
              </a:rPr>
              <a:t>Гвіді</a:t>
            </a:r>
            <a:r>
              <a:rPr lang="ru-RU" b="1" dirty="0" smtClean="0">
                <a:solidFill>
                  <a:srgbClr val="003300"/>
                </a:solidFill>
                <a:latin typeface="Monotype Corsiva" pitchFamily="66" charset="0"/>
              </a:rPr>
              <a:t>. Андромеда на </a:t>
            </a:r>
            <a:r>
              <a:rPr lang="ru-RU" b="1" dirty="0" err="1" smtClean="0">
                <a:solidFill>
                  <a:srgbClr val="003300"/>
                </a:solidFill>
                <a:latin typeface="Monotype Corsiva" pitchFamily="66" charset="0"/>
              </a:rPr>
              <a:t>скелі</a:t>
            </a:r>
            <a:r>
              <a:rPr lang="ru-RU" b="1" dirty="0" smtClean="0">
                <a:solidFill>
                  <a:srgbClr val="003300"/>
                </a:solidFill>
                <a:latin typeface="Monotype Corsiva" pitchFamily="66" charset="0"/>
              </a:rPr>
              <a:t>.</a:t>
            </a:r>
            <a:endParaRPr lang="ru-RU" b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525890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86446" y="28572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США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482370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143248"/>
            <a:ext cx="5366199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57166"/>
            <a:ext cx="2571736" cy="34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8858312" cy="463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14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Monotype Corsiva" pitchFamily="66" charset="0"/>
              </a:rPr>
              <a:t>Плаваючий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будинок</a:t>
            </a:r>
            <a:r>
              <a:rPr lang="ru-RU" b="1" dirty="0" smtClean="0">
                <a:latin typeface="Monotype Corsiva" pitchFamily="66" charset="0"/>
              </a:rPr>
              <a:t>: дизайн </a:t>
            </a:r>
            <a:r>
              <a:rPr lang="ru-RU" b="1" dirty="0" err="1" smtClean="0">
                <a:latin typeface="Monotype Corsiva" pitchFamily="66" charset="0"/>
              </a:rPr>
              <a:t>інтер’єру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будинку</a:t>
            </a:r>
            <a:r>
              <a:rPr lang="ru-RU" b="1" dirty="0" smtClean="0">
                <a:latin typeface="Monotype Corsiva" pitchFamily="66" charset="0"/>
              </a:rPr>
              <a:t> на </a:t>
            </a:r>
            <a:r>
              <a:rPr lang="ru-RU" b="1" dirty="0" err="1" smtClean="0">
                <a:latin typeface="Monotype Corsiva" pitchFamily="66" charset="0"/>
              </a:rPr>
              <a:t>озері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Union</a:t>
            </a:r>
            <a:r>
              <a:rPr lang="ru-RU" b="1" dirty="0" smtClean="0">
                <a:latin typeface="Monotype Corsiva" pitchFamily="66" charset="0"/>
              </a:rPr>
              <a:t> в США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500702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3300"/>
                </a:solidFill>
                <a:latin typeface="Monotype Corsiva" pitchFamily="66" charset="0"/>
              </a:rPr>
              <a:t>Архітектурно-дизайнерська</a:t>
            </a:r>
            <a:r>
              <a:rPr lang="ru-RU" b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Monotype Corsiva" pitchFamily="66" charset="0"/>
              </a:rPr>
              <a:t>компанія</a:t>
            </a:r>
            <a:r>
              <a:rPr lang="ru-RU" b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en-US" b="1" dirty="0" smtClean="0">
                <a:solidFill>
                  <a:srgbClr val="003300"/>
                </a:solidFill>
                <a:latin typeface="Monotype Corsiva" pitchFamily="66" charset="0"/>
              </a:rPr>
              <a:t>Designs Northwest Architects </a:t>
            </a:r>
            <a:r>
              <a:rPr lang="ru-RU" b="1" dirty="0" smtClean="0">
                <a:solidFill>
                  <a:srgbClr val="003300"/>
                </a:solidFill>
                <a:latin typeface="Monotype Corsiva" pitchFamily="66" charset="0"/>
              </a:rPr>
              <a:t>створила проект </a:t>
            </a:r>
            <a:r>
              <a:rPr lang="ru-RU" b="1" dirty="0" err="1" smtClean="0">
                <a:solidFill>
                  <a:srgbClr val="003300"/>
                </a:solidFill>
                <a:latin typeface="Monotype Corsiva" pitchFamily="66" charset="0"/>
              </a:rPr>
              <a:t>плаваючого</a:t>
            </a:r>
            <a:r>
              <a:rPr lang="ru-RU" b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Monotype Corsiva" pitchFamily="66" charset="0"/>
              </a:rPr>
              <a:t>будинку</a:t>
            </a:r>
            <a:r>
              <a:rPr lang="ru-RU" b="1" dirty="0" smtClean="0">
                <a:solidFill>
                  <a:srgbClr val="003300"/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rgbClr val="003300"/>
                </a:solidFill>
                <a:latin typeface="Monotype Corsiva" pitchFamily="66" charset="0"/>
              </a:rPr>
              <a:t>який</a:t>
            </a:r>
            <a:r>
              <a:rPr lang="ru-RU" b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Monotype Corsiva" pitchFamily="66" charset="0"/>
              </a:rPr>
              <a:t>був</a:t>
            </a:r>
            <a:r>
              <a:rPr lang="ru-RU" b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Monotype Corsiva" pitchFamily="66" charset="0"/>
              </a:rPr>
              <a:t>реалізований</a:t>
            </a:r>
            <a:r>
              <a:rPr lang="ru-RU" b="1" dirty="0" smtClean="0">
                <a:solidFill>
                  <a:srgbClr val="003300"/>
                </a:solidFill>
                <a:latin typeface="Monotype Corsiva" pitchFamily="66" charset="0"/>
              </a:rPr>
              <a:t> на </a:t>
            </a:r>
            <a:r>
              <a:rPr lang="ru-RU" b="1" dirty="0" err="1" smtClean="0">
                <a:solidFill>
                  <a:srgbClr val="003300"/>
                </a:solidFill>
                <a:latin typeface="Monotype Corsiva" pitchFamily="66" charset="0"/>
              </a:rPr>
              <a:t>озері</a:t>
            </a:r>
            <a:r>
              <a:rPr lang="ru-RU" b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en-US" b="1" dirty="0" smtClean="0">
                <a:solidFill>
                  <a:srgbClr val="003300"/>
                </a:solidFill>
                <a:latin typeface="Monotype Corsiva" pitchFamily="66" charset="0"/>
              </a:rPr>
              <a:t>Union </a:t>
            </a:r>
            <a:r>
              <a:rPr lang="ru-RU" b="1" dirty="0" smtClean="0">
                <a:solidFill>
                  <a:srgbClr val="003300"/>
                </a:solidFill>
                <a:latin typeface="Monotype Corsiva" pitchFamily="66" charset="0"/>
              </a:rPr>
              <a:t>в </a:t>
            </a:r>
            <a:r>
              <a:rPr lang="ru-RU" b="1" dirty="0" err="1" smtClean="0">
                <a:solidFill>
                  <a:srgbClr val="003300"/>
                </a:solidFill>
                <a:latin typeface="Monotype Corsiva" pitchFamily="66" charset="0"/>
              </a:rPr>
              <a:t>місті</a:t>
            </a:r>
            <a:r>
              <a:rPr lang="ru-RU" b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Monotype Corsiva" pitchFamily="66" charset="0"/>
              </a:rPr>
              <a:t>Сіетл</a:t>
            </a:r>
            <a:r>
              <a:rPr lang="ru-RU" b="1" dirty="0" smtClean="0">
                <a:solidFill>
                  <a:srgbClr val="003300"/>
                </a:solidFill>
                <a:latin typeface="Monotype Corsiva" pitchFamily="66" charset="0"/>
              </a:rPr>
              <a:t>, штат Вашингтон. </a:t>
            </a:r>
            <a:r>
              <a:rPr lang="ru-RU" b="1" dirty="0" err="1" smtClean="0">
                <a:solidFill>
                  <a:srgbClr val="003300"/>
                </a:solidFill>
                <a:latin typeface="Monotype Corsiva" pitchFamily="66" charset="0"/>
              </a:rPr>
              <a:t>Будинок</a:t>
            </a:r>
            <a:r>
              <a:rPr lang="ru-RU" b="1" dirty="0" smtClean="0">
                <a:solidFill>
                  <a:srgbClr val="003300"/>
                </a:solidFill>
                <a:latin typeface="Monotype Corsiva" pitchFamily="66" charset="0"/>
              </a:rPr>
              <a:t>  </a:t>
            </a:r>
            <a:r>
              <a:rPr lang="ru-RU" b="1" dirty="0" err="1" smtClean="0">
                <a:solidFill>
                  <a:srgbClr val="003300"/>
                </a:solidFill>
                <a:latin typeface="Monotype Corsiva" pitchFamily="66" charset="0"/>
              </a:rPr>
              <a:t>був</a:t>
            </a:r>
            <a:r>
              <a:rPr lang="ru-RU" b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Monotype Corsiva" pitchFamily="66" charset="0"/>
              </a:rPr>
              <a:t>побудований</a:t>
            </a:r>
            <a:r>
              <a:rPr lang="ru-RU" b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Monotype Corsiva" pitchFamily="66" charset="0"/>
              </a:rPr>
              <a:t>з</a:t>
            </a:r>
            <a:r>
              <a:rPr lang="ru-RU" b="1" dirty="0" smtClean="0">
                <a:solidFill>
                  <a:srgbClr val="003300"/>
                </a:solidFill>
                <a:latin typeface="Monotype Corsiva" pitchFamily="66" charset="0"/>
              </a:rPr>
              <a:t> дерева, а </a:t>
            </a:r>
            <a:r>
              <a:rPr lang="ru-RU" b="1" dirty="0" err="1" smtClean="0">
                <a:solidFill>
                  <a:srgbClr val="003300"/>
                </a:solidFill>
                <a:latin typeface="Monotype Corsiva" pitchFamily="66" charset="0"/>
              </a:rPr>
              <a:t>його</a:t>
            </a:r>
            <a:r>
              <a:rPr lang="ru-RU" b="1" dirty="0" smtClean="0">
                <a:solidFill>
                  <a:srgbClr val="003300"/>
                </a:solidFill>
                <a:latin typeface="Monotype Corsiva" pitchFamily="66" charset="0"/>
              </a:rPr>
              <a:t> основа </a:t>
            </a:r>
            <a:r>
              <a:rPr lang="ru-RU" b="1" dirty="0" err="1" smtClean="0">
                <a:solidFill>
                  <a:srgbClr val="003300"/>
                </a:solidFill>
                <a:latin typeface="Monotype Corsiva" pitchFamily="66" charset="0"/>
              </a:rPr>
              <a:t>це</a:t>
            </a:r>
            <a:r>
              <a:rPr lang="ru-RU" b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Monotype Corsiva" pitchFamily="66" charset="0"/>
              </a:rPr>
              <a:t>спеціальна</a:t>
            </a:r>
            <a:r>
              <a:rPr lang="ru-RU" b="1" dirty="0" smtClean="0">
                <a:solidFill>
                  <a:srgbClr val="003300"/>
                </a:solidFill>
                <a:latin typeface="Monotype Corsiva" pitchFamily="66" charset="0"/>
              </a:rPr>
              <a:t> подушка, яка не </a:t>
            </a:r>
            <a:r>
              <a:rPr lang="ru-RU" b="1" dirty="0" err="1" smtClean="0">
                <a:solidFill>
                  <a:srgbClr val="003300"/>
                </a:solidFill>
                <a:latin typeface="Monotype Corsiva" pitchFamily="66" charset="0"/>
              </a:rPr>
              <a:t>дає</a:t>
            </a:r>
            <a:r>
              <a:rPr lang="ru-RU" b="1" dirty="0" smtClean="0">
                <a:solidFill>
                  <a:srgbClr val="003300"/>
                </a:solidFill>
                <a:latin typeface="Monotype Corsiva" pitchFamily="66" charset="0"/>
              </a:rPr>
              <a:t> дому </a:t>
            </a:r>
            <a:r>
              <a:rPr lang="ru-RU" b="1" dirty="0" err="1" smtClean="0">
                <a:solidFill>
                  <a:srgbClr val="003300"/>
                </a:solidFill>
                <a:latin typeface="Monotype Corsiva" pitchFamily="66" charset="0"/>
              </a:rPr>
              <a:t>зануритись</a:t>
            </a:r>
            <a:r>
              <a:rPr lang="ru-RU" b="1" dirty="0" smtClean="0">
                <a:solidFill>
                  <a:srgbClr val="003300"/>
                </a:solidFill>
                <a:latin typeface="Monotype Corsiva" pitchFamily="66" charset="0"/>
              </a:rPr>
              <a:t> у воду.</a:t>
            </a:r>
            <a:endParaRPr lang="ru-RU" b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103674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3300"/>
                </a:solidFill>
                <a:latin typeface="Monotype Corsiva" pitchFamily="66" charset="0"/>
              </a:rPr>
              <a:t>Міст Золоті Ворота (англ. </a:t>
            </a:r>
            <a:r>
              <a:rPr lang="uk-UA" b="1" dirty="0" err="1" smtClean="0">
                <a:solidFill>
                  <a:srgbClr val="003300"/>
                </a:solidFill>
                <a:latin typeface="Monotype Corsiva" pitchFamily="66" charset="0"/>
              </a:rPr>
              <a:t>Golden</a:t>
            </a:r>
            <a:r>
              <a:rPr lang="uk-UA" b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uk-UA" b="1" dirty="0" err="1" smtClean="0">
                <a:solidFill>
                  <a:srgbClr val="003300"/>
                </a:solidFill>
                <a:latin typeface="Monotype Corsiva" pitchFamily="66" charset="0"/>
              </a:rPr>
              <a:t>Gate</a:t>
            </a:r>
            <a:r>
              <a:rPr lang="uk-UA" b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uk-UA" b="1" dirty="0" err="1" smtClean="0">
                <a:solidFill>
                  <a:srgbClr val="003300"/>
                </a:solidFill>
                <a:latin typeface="Monotype Corsiva" pitchFamily="66" charset="0"/>
              </a:rPr>
              <a:t>Bridge</a:t>
            </a:r>
            <a:r>
              <a:rPr lang="uk-UA" b="1" dirty="0" smtClean="0">
                <a:solidFill>
                  <a:srgbClr val="003300"/>
                </a:solidFill>
                <a:latin typeface="Monotype Corsiva" pitchFamily="66" charset="0"/>
              </a:rPr>
              <a:t>) — висячий міст через залив Золоті Ворота. Міст Золоті Ворота був одним найбільшим висячим мостом в світі з моменту відкриття в 1937 році і до 1964 року. Довжина моста — 1970 м, довжина основного прольоту — 1280 м, висота опор — 230 м над водою, маса — 894 500 т. </a:t>
            </a:r>
            <a:endParaRPr lang="uk-UA" b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439343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4237198" cy="317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57818" y="785794"/>
            <a:ext cx="2238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</a:rPr>
              <a:t>Золоті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Ворота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86380" y="1071546"/>
            <a:ext cx="2882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Отель - казино </a:t>
            </a:r>
            <a:r>
              <a:rPr lang="en-US" sz="2400" b="1" dirty="0" smtClean="0">
                <a:solidFill>
                  <a:srgbClr val="C00000"/>
                </a:solidFill>
                <a:latin typeface="Monotype Corsiva" pitchFamily="66" charset="0"/>
              </a:rPr>
              <a:t>Bellagio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857496"/>
            <a:ext cx="566795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5040576" cy="336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7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500826" y="857232"/>
            <a:ext cx="1697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Monotype Corsiva" pitchFamily="66" charset="0"/>
              </a:rPr>
              <a:t>Love Park</a:t>
            </a: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553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5786454"/>
            <a:ext cx="8786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 smtClean="0">
                <a:solidFill>
                  <a:srgbClr val="003300"/>
                </a:solidFill>
                <a:latin typeface="Monotype Corsiva" pitchFamily="66" charset="0"/>
              </a:rPr>
              <a:t>Букінгемскій</a:t>
            </a:r>
            <a:r>
              <a:rPr lang="uk-UA" b="1" dirty="0" smtClean="0">
                <a:solidFill>
                  <a:srgbClr val="003300"/>
                </a:solidFill>
                <a:latin typeface="Monotype Corsiva" pitchFamily="66" charset="0"/>
              </a:rPr>
              <a:t> фонтан (англ. </a:t>
            </a:r>
            <a:r>
              <a:rPr lang="uk-UA" b="1" dirty="0" err="1" smtClean="0">
                <a:solidFill>
                  <a:srgbClr val="003300"/>
                </a:solidFill>
                <a:latin typeface="Monotype Corsiva" pitchFamily="66" charset="0"/>
              </a:rPr>
              <a:t>Buckingham</a:t>
            </a:r>
            <a:r>
              <a:rPr lang="uk-UA" b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uk-UA" b="1" dirty="0" err="1" smtClean="0">
                <a:solidFill>
                  <a:srgbClr val="003300"/>
                </a:solidFill>
                <a:latin typeface="Monotype Corsiva" pitchFamily="66" charset="0"/>
              </a:rPr>
              <a:t>Fountain</a:t>
            </a:r>
            <a:r>
              <a:rPr lang="uk-UA" b="1" dirty="0" smtClean="0">
                <a:solidFill>
                  <a:srgbClr val="003300"/>
                </a:solidFill>
                <a:latin typeface="Monotype Corsiva" pitchFamily="66" charset="0"/>
              </a:rPr>
              <a:t>) — фонтан в Чикаго (штат </a:t>
            </a:r>
            <a:r>
              <a:rPr lang="uk-UA" b="1" dirty="0" err="1" smtClean="0">
                <a:solidFill>
                  <a:srgbClr val="003300"/>
                </a:solidFill>
                <a:latin typeface="Monotype Corsiva" pitchFamily="66" charset="0"/>
              </a:rPr>
              <a:t>Илінойс</a:t>
            </a:r>
            <a:r>
              <a:rPr lang="uk-UA" b="1" dirty="0" smtClean="0">
                <a:solidFill>
                  <a:srgbClr val="003300"/>
                </a:solidFill>
                <a:latin typeface="Monotype Corsiva" pitchFamily="66" charset="0"/>
              </a:rPr>
              <a:t>, США). Розташований в Грант-Парку, рахується «вхідними воротами» міста. Являється одним із найбільших фонтанів світу.</a:t>
            </a:r>
            <a:endParaRPr lang="uk-UA" b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459</TotalTime>
  <Words>563</Words>
  <PresentationFormat>Экран (4:3)</PresentationFormat>
  <Paragraphs>32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Модульная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48</cp:revision>
  <dcterms:modified xsi:type="dcterms:W3CDTF">2012-02-23T22:00:36Z</dcterms:modified>
</cp:coreProperties>
</file>