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BB0C4-4F97-4A4D-9FC5-AEE7B8042ADD}" type="doc">
      <dgm:prSet loTypeId="urn:microsoft.com/office/officeart/2005/8/layout/target1" loCatId="relationship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93A973D-1D29-4F14-B82A-A5A228138065}">
      <dgm:prSet/>
      <dgm:spPr/>
      <dgm:t>
        <a:bodyPr/>
        <a:lstStyle/>
        <a:p>
          <a:pPr rtl="0"/>
          <a:r>
            <a:rPr lang="ru-RU" dirty="0" smtClean="0"/>
            <a:t>0,9 % </a:t>
          </a:r>
          <a:r>
            <a:rPr lang="ru-RU" dirty="0" err="1" smtClean="0"/>
            <a:t>фінів</a:t>
          </a:r>
          <a:endParaRPr lang="ru-RU" dirty="0"/>
        </a:p>
      </dgm:t>
    </dgm:pt>
    <dgm:pt modelId="{FAFB3ECD-7A7E-400A-A666-EC99F3BFEFFC}" type="parTrans" cxnId="{4D2F1649-A8A3-4A06-9445-3B8F48995B3D}">
      <dgm:prSet/>
      <dgm:spPr/>
      <dgm:t>
        <a:bodyPr/>
        <a:lstStyle/>
        <a:p>
          <a:endParaRPr lang="ru-RU"/>
        </a:p>
      </dgm:t>
    </dgm:pt>
    <dgm:pt modelId="{E017821E-F9A8-4326-9840-152A48B6BA93}" type="sibTrans" cxnId="{4D2F1649-A8A3-4A06-9445-3B8F48995B3D}">
      <dgm:prSet/>
      <dgm:spPr/>
      <dgm:t>
        <a:bodyPr/>
        <a:lstStyle/>
        <a:p>
          <a:endParaRPr lang="ru-RU"/>
        </a:p>
      </dgm:t>
    </dgm:pt>
    <dgm:pt modelId="{D0137A36-6F39-4E45-A1B4-5BA241CD425E}">
      <dgm:prSet/>
      <dgm:spPr/>
      <dgm:t>
        <a:bodyPr/>
        <a:lstStyle/>
        <a:p>
          <a:pPr rtl="0"/>
          <a:r>
            <a:rPr lang="ru-RU" dirty="0" smtClean="0"/>
            <a:t>67,9 % </a:t>
          </a:r>
          <a:r>
            <a:rPr lang="ru-RU" dirty="0" err="1" smtClean="0"/>
            <a:t>естонців</a:t>
          </a:r>
          <a:r>
            <a:rPr lang="ru-RU" dirty="0" smtClean="0"/>
            <a:t> </a:t>
          </a:r>
          <a:endParaRPr lang="ru-RU" dirty="0"/>
        </a:p>
      </dgm:t>
    </dgm:pt>
    <dgm:pt modelId="{59D67B4C-9A40-4F39-AD33-1843759C5B25}" type="parTrans" cxnId="{6EFCA1CE-8A70-4DC0-BE04-537A51C9EE93}">
      <dgm:prSet/>
      <dgm:spPr/>
      <dgm:t>
        <a:bodyPr/>
        <a:lstStyle/>
        <a:p>
          <a:endParaRPr lang="ru-RU"/>
        </a:p>
      </dgm:t>
    </dgm:pt>
    <dgm:pt modelId="{B2274955-20C5-4175-A9D2-45A447AFEFB7}" type="sibTrans" cxnId="{6EFCA1CE-8A70-4DC0-BE04-537A51C9EE93}">
      <dgm:prSet/>
      <dgm:spPr/>
      <dgm:t>
        <a:bodyPr/>
        <a:lstStyle/>
        <a:p>
          <a:endParaRPr lang="ru-RU"/>
        </a:p>
      </dgm:t>
    </dgm:pt>
    <dgm:pt modelId="{5A5597AB-6922-47B4-8617-D89557F2BED2}">
      <dgm:prSet/>
      <dgm:spPr/>
    </dgm:pt>
    <dgm:pt modelId="{B8401701-0FC3-412B-A42D-BE7FC7EB876A}" type="parTrans" cxnId="{6AEA4ABD-7B91-4CAC-B654-91B6405DC36E}">
      <dgm:prSet/>
      <dgm:spPr/>
      <dgm:t>
        <a:bodyPr/>
        <a:lstStyle/>
        <a:p>
          <a:endParaRPr lang="ru-RU"/>
        </a:p>
      </dgm:t>
    </dgm:pt>
    <dgm:pt modelId="{2B6A9A39-FE4D-4DE4-91F3-26642A650A94}" type="sibTrans" cxnId="{6AEA4ABD-7B91-4CAC-B654-91B6405DC36E}">
      <dgm:prSet/>
      <dgm:spPr/>
      <dgm:t>
        <a:bodyPr/>
        <a:lstStyle/>
        <a:p>
          <a:endParaRPr lang="ru-RU"/>
        </a:p>
      </dgm:t>
    </dgm:pt>
    <dgm:pt modelId="{C70348D2-DE05-4D6A-B943-33B9982A05D6}">
      <dgm:prSet/>
      <dgm:spPr/>
      <dgm:t>
        <a:bodyPr/>
        <a:lstStyle/>
        <a:p>
          <a:pPr rtl="0"/>
          <a:r>
            <a:rPr lang="ru-RU" dirty="0" smtClean="0"/>
            <a:t>1,2 % </a:t>
          </a:r>
          <a:r>
            <a:rPr lang="ru-RU" dirty="0" err="1" smtClean="0"/>
            <a:t>білорусів</a:t>
          </a:r>
          <a:endParaRPr lang="ru-RU" dirty="0"/>
        </a:p>
      </dgm:t>
    </dgm:pt>
    <dgm:pt modelId="{EF82E0CA-EB31-4976-9194-491B19E05824}" type="parTrans" cxnId="{C29D54A7-600F-45E2-9AEA-7B1A42D19D76}">
      <dgm:prSet/>
      <dgm:spPr/>
      <dgm:t>
        <a:bodyPr/>
        <a:lstStyle/>
        <a:p>
          <a:endParaRPr lang="ru-RU"/>
        </a:p>
      </dgm:t>
    </dgm:pt>
    <dgm:pt modelId="{AAEE0769-B7E3-47F0-908F-CE6C56F476A2}" type="sibTrans" cxnId="{C29D54A7-600F-45E2-9AEA-7B1A42D19D76}">
      <dgm:prSet/>
      <dgm:spPr/>
      <dgm:t>
        <a:bodyPr/>
        <a:lstStyle/>
        <a:p>
          <a:endParaRPr lang="ru-RU"/>
        </a:p>
      </dgm:t>
    </dgm:pt>
    <dgm:pt modelId="{F890B234-1879-4A08-8E7C-185FA3F18C8C}">
      <dgm:prSet/>
      <dgm:spPr/>
      <dgm:t>
        <a:bodyPr/>
        <a:lstStyle/>
        <a:p>
          <a:pPr rtl="0"/>
          <a:r>
            <a:rPr lang="ru-RU" dirty="0" smtClean="0"/>
            <a:t> 2,1 % </a:t>
          </a:r>
          <a:r>
            <a:rPr lang="ru-RU" dirty="0" err="1" smtClean="0"/>
            <a:t>українців</a:t>
          </a:r>
          <a:r>
            <a:rPr lang="ru-RU" dirty="0" smtClean="0"/>
            <a:t> </a:t>
          </a:r>
          <a:endParaRPr lang="ru-RU" dirty="0"/>
        </a:p>
      </dgm:t>
    </dgm:pt>
    <dgm:pt modelId="{53B37000-5167-4FEE-B642-10E57DFE528D}" type="parTrans" cxnId="{0CA064B9-1DF0-4FE4-916F-DB686882E4F8}">
      <dgm:prSet/>
      <dgm:spPr/>
      <dgm:t>
        <a:bodyPr/>
        <a:lstStyle/>
        <a:p>
          <a:endParaRPr lang="ru-RU"/>
        </a:p>
      </dgm:t>
    </dgm:pt>
    <dgm:pt modelId="{F7516301-1EC0-4642-9F98-F645F5EAFD3F}" type="sibTrans" cxnId="{0CA064B9-1DF0-4FE4-916F-DB686882E4F8}">
      <dgm:prSet/>
      <dgm:spPr/>
      <dgm:t>
        <a:bodyPr/>
        <a:lstStyle/>
        <a:p>
          <a:endParaRPr lang="ru-RU"/>
        </a:p>
      </dgm:t>
    </dgm:pt>
    <dgm:pt modelId="{3B311375-9ED7-4B65-AC57-8A8FDA22F4AF}">
      <dgm:prSet/>
      <dgm:spPr/>
      <dgm:t>
        <a:bodyPr/>
        <a:lstStyle/>
        <a:p>
          <a:pPr rtl="0"/>
          <a:r>
            <a:rPr lang="ru-RU" dirty="0" smtClean="0"/>
            <a:t>25,6 % </a:t>
          </a:r>
          <a:r>
            <a:rPr lang="ru-RU" dirty="0" err="1" smtClean="0"/>
            <a:t>росіян</a:t>
          </a:r>
          <a:r>
            <a:rPr lang="ru-RU" dirty="0" smtClean="0"/>
            <a:t> </a:t>
          </a:r>
          <a:endParaRPr lang="ru-RU" dirty="0"/>
        </a:p>
      </dgm:t>
    </dgm:pt>
    <dgm:pt modelId="{7A5A6641-657B-47A7-8154-75A5BC17CA92}" type="parTrans" cxnId="{3C9232DF-D95D-40FF-AB10-B22F0928338C}">
      <dgm:prSet/>
      <dgm:spPr/>
      <dgm:t>
        <a:bodyPr/>
        <a:lstStyle/>
        <a:p>
          <a:endParaRPr lang="ru-RU"/>
        </a:p>
      </dgm:t>
    </dgm:pt>
    <dgm:pt modelId="{B8365DBA-709F-4865-98AB-CD2B533E3F72}" type="sibTrans" cxnId="{3C9232DF-D95D-40FF-AB10-B22F0928338C}">
      <dgm:prSet/>
      <dgm:spPr/>
      <dgm:t>
        <a:bodyPr/>
        <a:lstStyle/>
        <a:p>
          <a:endParaRPr lang="ru-RU"/>
        </a:p>
      </dgm:t>
    </dgm:pt>
    <dgm:pt modelId="{7018D67F-BD12-423D-9935-9D32074FBC2D}" type="pres">
      <dgm:prSet presAssocID="{2EDBB0C4-4F97-4A4D-9FC5-AEE7B8042ADD}" presName="composite" presStyleCnt="0">
        <dgm:presLayoutVars>
          <dgm:chMax val="5"/>
          <dgm:dir/>
          <dgm:resizeHandles val="exact"/>
        </dgm:presLayoutVars>
      </dgm:prSet>
      <dgm:spPr/>
    </dgm:pt>
    <dgm:pt modelId="{F3F85BC0-9C0F-48C3-8EE0-DA79C42A5D00}" type="pres">
      <dgm:prSet presAssocID="{993A973D-1D29-4F14-B82A-A5A228138065}" presName="circle1" presStyleLbl="lnNode1" presStyleIdx="0" presStyleCnt="5"/>
      <dgm:spPr/>
    </dgm:pt>
    <dgm:pt modelId="{91C01CA2-5C64-431A-B08C-97B8E5A030CF}" type="pres">
      <dgm:prSet presAssocID="{993A973D-1D29-4F14-B82A-A5A228138065}" presName="text1" presStyleLbl="revTx" presStyleIdx="0" presStyleCnt="5" custLinFactNeighborX="-1134" custLinFactNeighborY="-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152A9-B824-4AFD-BCFA-9E816E9CAE19}" type="pres">
      <dgm:prSet presAssocID="{993A973D-1D29-4F14-B82A-A5A228138065}" presName="line1" presStyleLbl="callout" presStyleIdx="0" presStyleCnt="10"/>
      <dgm:spPr/>
    </dgm:pt>
    <dgm:pt modelId="{1B88D730-FAAE-40CD-BBC9-F1674E613721}" type="pres">
      <dgm:prSet presAssocID="{993A973D-1D29-4F14-B82A-A5A228138065}" presName="d1" presStyleLbl="callout" presStyleIdx="1" presStyleCnt="10"/>
      <dgm:spPr/>
    </dgm:pt>
    <dgm:pt modelId="{48F343B6-9DD4-4EDF-9030-CABCC475E43F}" type="pres">
      <dgm:prSet presAssocID="{C70348D2-DE05-4D6A-B943-33B9982A05D6}" presName="circle2" presStyleLbl="lnNode1" presStyleIdx="1" presStyleCnt="5"/>
      <dgm:spPr/>
    </dgm:pt>
    <dgm:pt modelId="{B6452845-E87C-4345-AD09-C2E2DE877D14}" type="pres">
      <dgm:prSet presAssocID="{C70348D2-DE05-4D6A-B943-33B9982A05D6}" presName="text2" presStyleLbl="revTx" presStyleIdx="1" presStyleCnt="5" custScaleX="102653">
        <dgm:presLayoutVars>
          <dgm:bulletEnabled val="1"/>
        </dgm:presLayoutVars>
      </dgm:prSet>
      <dgm:spPr/>
    </dgm:pt>
    <dgm:pt modelId="{3434AF61-9617-4C8F-8F53-CE09EBF2B091}" type="pres">
      <dgm:prSet presAssocID="{C70348D2-DE05-4D6A-B943-33B9982A05D6}" presName="line2" presStyleLbl="callout" presStyleIdx="2" presStyleCnt="10"/>
      <dgm:spPr/>
    </dgm:pt>
    <dgm:pt modelId="{8623FACC-2681-4637-B6B8-E4CB5A0F7C5B}" type="pres">
      <dgm:prSet presAssocID="{C70348D2-DE05-4D6A-B943-33B9982A05D6}" presName="d2" presStyleLbl="callout" presStyleIdx="3" presStyleCnt="10"/>
      <dgm:spPr/>
    </dgm:pt>
    <dgm:pt modelId="{BEFEE244-FBF3-4A42-A43E-0DA547302D62}" type="pres">
      <dgm:prSet presAssocID="{F890B234-1879-4A08-8E7C-185FA3F18C8C}" presName="circle3" presStyleLbl="lnNode1" presStyleIdx="2" presStyleCnt="5"/>
      <dgm:spPr/>
    </dgm:pt>
    <dgm:pt modelId="{D7120F28-15B9-48C1-B12A-68D88C94F4BA}" type="pres">
      <dgm:prSet presAssocID="{F890B234-1879-4A08-8E7C-185FA3F18C8C}" presName="text3" presStyleLbl="revTx" presStyleIdx="2" presStyleCnt="5">
        <dgm:presLayoutVars>
          <dgm:bulletEnabled val="1"/>
        </dgm:presLayoutVars>
      </dgm:prSet>
      <dgm:spPr/>
    </dgm:pt>
    <dgm:pt modelId="{43DF07F8-B920-473E-B355-9D7FFDEBE9C4}" type="pres">
      <dgm:prSet presAssocID="{F890B234-1879-4A08-8E7C-185FA3F18C8C}" presName="line3" presStyleLbl="callout" presStyleIdx="4" presStyleCnt="10"/>
      <dgm:spPr/>
    </dgm:pt>
    <dgm:pt modelId="{4064B031-2403-46BF-A7AD-8F9A3BD52F50}" type="pres">
      <dgm:prSet presAssocID="{F890B234-1879-4A08-8E7C-185FA3F18C8C}" presName="d3" presStyleLbl="callout" presStyleIdx="5" presStyleCnt="10"/>
      <dgm:spPr/>
    </dgm:pt>
    <dgm:pt modelId="{D1C8A696-8483-48E2-A740-AAE742E3BAF0}" type="pres">
      <dgm:prSet presAssocID="{3B311375-9ED7-4B65-AC57-8A8FDA22F4AF}" presName="circle4" presStyleLbl="lnNode1" presStyleIdx="3" presStyleCnt="5"/>
      <dgm:spPr/>
    </dgm:pt>
    <dgm:pt modelId="{705B89A9-7743-4B3E-B9B4-22F0E9A1BCA2}" type="pres">
      <dgm:prSet presAssocID="{3B311375-9ED7-4B65-AC57-8A8FDA22F4AF}" presName="text4" presStyleLbl="revTx" presStyleIdx="3" presStyleCnt="5">
        <dgm:presLayoutVars>
          <dgm:bulletEnabled val="1"/>
        </dgm:presLayoutVars>
      </dgm:prSet>
      <dgm:spPr/>
    </dgm:pt>
    <dgm:pt modelId="{87929230-A6FC-4FD4-BC6B-5B1E61084CC1}" type="pres">
      <dgm:prSet presAssocID="{3B311375-9ED7-4B65-AC57-8A8FDA22F4AF}" presName="line4" presStyleLbl="callout" presStyleIdx="6" presStyleCnt="10"/>
      <dgm:spPr/>
    </dgm:pt>
    <dgm:pt modelId="{81AC5015-2607-4AE2-A0FC-5BCA44EED277}" type="pres">
      <dgm:prSet presAssocID="{3B311375-9ED7-4B65-AC57-8A8FDA22F4AF}" presName="d4" presStyleLbl="callout" presStyleIdx="7" presStyleCnt="10"/>
      <dgm:spPr/>
    </dgm:pt>
    <dgm:pt modelId="{23F1CC5C-3DA3-4E26-B991-04B8339AEF6A}" type="pres">
      <dgm:prSet presAssocID="{D0137A36-6F39-4E45-A1B4-5BA241CD425E}" presName="circle5" presStyleLbl="lnNode1" presStyleIdx="4" presStyleCnt="5"/>
      <dgm:spPr/>
    </dgm:pt>
    <dgm:pt modelId="{1D06F65E-10EA-49B6-98FE-88ABAB0B67C0}" type="pres">
      <dgm:prSet presAssocID="{D0137A36-6F39-4E45-A1B4-5BA241CD425E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9CDA-21E6-49F6-8B07-EC7B9331D185}" type="pres">
      <dgm:prSet presAssocID="{D0137A36-6F39-4E45-A1B4-5BA241CD425E}" presName="line5" presStyleLbl="callout" presStyleIdx="8" presStyleCnt="10"/>
      <dgm:spPr/>
    </dgm:pt>
    <dgm:pt modelId="{A10E61BC-A1FF-467A-9310-327C846E491D}" type="pres">
      <dgm:prSet presAssocID="{D0137A36-6F39-4E45-A1B4-5BA241CD425E}" presName="d5" presStyleLbl="callout" presStyleIdx="9" presStyleCnt="10"/>
      <dgm:spPr/>
    </dgm:pt>
  </dgm:ptLst>
  <dgm:cxnLst>
    <dgm:cxn modelId="{0A43F31C-21E8-45B1-9B37-D5310926FDDC}" type="presOf" srcId="{993A973D-1D29-4F14-B82A-A5A228138065}" destId="{91C01CA2-5C64-431A-B08C-97B8E5A030CF}" srcOrd="0" destOrd="0" presId="urn:microsoft.com/office/officeart/2005/8/layout/target1"/>
    <dgm:cxn modelId="{0CA064B9-1DF0-4FE4-916F-DB686882E4F8}" srcId="{2EDBB0C4-4F97-4A4D-9FC5-AEE7B8042ADD}" destId="{F890B234-1879-4A08-8E7C-185FA3F18C8C}" srcOrd="2" destOrd="0" parTransId="{53B37000-5167-4FEE-B642-10E57DFE528D}" sibTransId="{F7516301-1EC0-4642-9F98-F645F5EAFD3F}"/>
    <dgm:cxn modelId="{EF057871-A816-4700-8A23-935107C5F6A1}" type="presOf" srcId="{2EDBB0C4-4F97-4A4D-9FC5-AEE7B8042ADD}" destId="{7018D67F-BD12-423D-9935-9D32074FBC2D}" srcOrd="0" destOrd="0" presId="urn:microsoft.com/office/officeart/2005/8/layout/target1"/>
    <dgm:cxn modelId="{C29D54A7-600F-45E2-9AEA-7B1A42D19D76}" srcId="{2EDBB0C4-4F97-4A4D-9FC5-AEE7B8042ADD}" destId="{C70348D2-DE05-4D6A-B943-33B9982A05D6}" srcOrd="1" destOrd="0" parTransId="{EF82E0CA-EB31-4976-9194-491B19E05824}" sibTransId="{AAEE0769-B7E3-47F0-908F-CE6C56F476A2}"/>
    <dgm:cxn modelId="{4D2F1649-A8A3-4A06-9445-3B8F48995B3D}" srcId="{2EDBB0C4-4F97-4A4D-9FC5-AEE7B8042ADD}" destId="{993A973D-1D29-4F14-B82A-A5A228138065}" srcOrd="0" destOrd="0" parTransId="{FAFB3ECD-7A7E-400A-A666-EC99F3BFEFFC}" sibTransId="{E017821E-F9A8-4326-9840-152A48B6BA93}"/>
    <dgm:cxn modelId="{31E94731-FF6E-4DCC-BF78-643085724C79}" type="presOf" srcId="{3B311375-9ED7-4B65-AC57-8A8FDA22F4AF}" destId="{705B89A9-7743-4B3E-B9B4-22F0E9A1BCA2}" srcOrd="0" destOrd="0" presId="urn:microsoft.com/office/officeart/2005/8/layout/target1"/>
    <dgm:cxn modelId="{6EFCA1CE-8A70-4DC0-BE04-537A51C9EE93}" srcId="{2EDBB0C4-4F97-4A4D-9FC5-AEE7B8042ADD}" destId="{D0137A36-6F39-4E45-A1B4-5BA241CD425E}" srcOrd="4" destOrd="0" parTransId="{59D67B4C-9A40-4F39-AD33-1843759C5B25}" sibTransId="{B2274955-20C5-4175-A9D2-45A447AFEFB7}"/>
    <dgm:cxn modelId="{6AEA4ABD-7B91-4CAC-B654-91B6405DC36E}" srcId="{2EDBB0C4-4F97-4A4D-9FC5-AEE7B8042ADD}" destId="{5A5597AB-6922-47B4-8617-D89557F2BED2}" srcOrd="5" destOrd="0" parTransId="{B8401701-0FC3-412B-A42D-BE7FC7EB876A}" sibTransId="{2B6A9A39-FE4D-4DE4-91F3-26642A650A94}"/>
    <dgm:cxn modelId="{3C9232DF-D95D-40FF-AB10-B22F0928338C}" srcId="{2EDBB0C4-4F97-4A4D-9FC5-AEE7B8042ADD}" destId="{3B311375-9ED7-4B65-AC57-8A8FDA22F4AF}" srcOrd="3" destOrd="0" parTransId="{7A5A6641-657B-47A7-8154-75A5BC17CA92}" sibTransId="{B8365DBA-709F-4865-98AB-CD2B533E3F72}"/>
    <dgm:cxn modelId="{A2E83C11-231A-42DC-9A51-6512FC6CA37E}" type="presOf" srcId="{F890B234-1879-4A08-8E7C-185FA3F18C8C}" destId="{D7120F28-15B9-48C1-B12A-68D88C94F4BA}" srcOrd="0" destOrd="0" presId="urn:microsoft.com/office/officeart/2005/8/layout/target1"/>
    <dgm:cxn modelId="{9BD4895C-C24B-468C-B72E-667E5DF64D53}" type="presOf" srcId="{C70348D2-DE05-4D6A-B943-33B9982A05D6}" destId="{B6452845-E87C-4345-AD09-C2E2DE877D14}" srcOrd="0" destOrd="0" presId="urn:microsoft.com/office/officeart/2005/8/layout/target1"/>
    <dgm:cxn modelId="{AAC98FAB-5CBC-49BF-AA56-2DB35C963384}" type="presOf" srcId="{D0137A36-6F39-4E45-A1B4-5BA241CD425E}" destId="{1D06F65E-10EA-49B6-98FE-88ABAB0B67C0}" srcOrd="0" destOrd="0" presId="urn:microsoft.com/office/officeart/2005/8/layout/target1"/>
    <dgm:cxn modelId="{1C367165-B36B-4A1A-998F-1E4FC85F8D54}" type="presParOf" srcId="{7018D67F-BD12-423D-9935-9D32074FBC2D}" destId="{F3F85BC0-9C0F-48C3-8EE0-DA79C42A5D00}" srcOrd="0" destOrd="0" presId="urn:microsoft.com/office/officeart/2005/8/layout/target1"/>
    <dgm:cxn modelId="{4E0A27F1-6BE7-4853-9314-9F25E609A23D}" type="presParOf" srcId="{7018D67F-BD12-423D-9935-9D32074FBC2D}" destId="{91C01CA2-5C64-431A-B08C-97B8E5A030CF}" srcOrd="1" destOrd="0" presId="urn:microsoft.com/office/officeart/2005/8/layout/target1"/>
    <dgm:cxn modelId="{500D92C0-64F4-4B60-A0C2-1CD75779AB97}" type="presParOf" srcId="{7018D67F-BD12-423D-9935-9D32074FBC2D}" destId="{DE2152A9-B824-4AFD-BCFA-9E816E9CAE19}" srcOrd="2" destOrd="0" presId="urn:microsoft.com/office/officeart/2005/8/layout/target1"/>
    <dgm:cxn modelId="{2FC7102D-48E9-4FD6-B10A-17538580A8AB}" type="presParOf" srcId="{7018D67F-BD12-423D-9935-9D32074FBC2D}" destId="{1B88D730-FAAE-40CD-BBC9-F1674E613721}" srcOrd="3" destOrd="0" presId="urn:microsoft.com/office/officeart/2005/8/layout/target1"/>
    <dgm:cxn modelId="{EA4D2673-464D-4DB3-B437-D05CCF09D32F}" type="presParOf" srcId="{7018D67F-BD12-423D-9935-9D32074FBC2D}" destId="{48F343B6-9DD4-4EDF-9030-CABCC475E43F}" srcOrd="4" destOrd="0" presId="urn:microsoft.com/office/officeart/2005/8/layout/target1"/>
    <dgm:cxn modelId="{B534EB0B-485F-49B0-8C4D-8F0140346176}" type="presParOf" srcId="{7018D67F-BD12-423D-9935-9D32074FBC2D}" destId="{B6452845-E87C-4345-AD09-C2E2DE877D14}" srcOrd="5" destOrd="0" presId="urn:microsoft.com/office/officeart/2005/8/layout/target1"/>
    <dgm:cxn modelId="{DA88DDB4-B16D-4090-839C-C6D247F5A30A}" type="presParOf" srcId="{7018D67F-BD12-423D-9935-9D32074FBC2D}" destId="{3434AF61-9617-4C8F-8F53-CE09EBF2B091}" srcOrd="6" destOrd="0" presId="urn:microsoft.com/office/officeart/2005/8/layout/target1"/>
    <dgm:cxn modelId="{B797ABC5-0C60-44C7-B983-49BF696EF445}" type="presParOf" srcId="{7018D67F-BD12-423D-9935-9D32074FBC2D}" destId="{8623FACC-2681-4637-B6B8-E4CB5A0F7C5B}" srcOrd="7" destOrd="0" presId="urn:microsoft.com/office/officeart/2005/8/layout/target1"/>
    <dgm:cxn modelId="{E66F469E-96E1-4DB6-B094-8BA13288CB81}" type="presParOf" srcId="{7018D67F-BD12-423D-9935-9D32074FBC2D}" destId="{BEFEE244-FBF3-4A42-A43E-0DA547302D62}" srcOrd="8" destOrd="0" presId="urn:microsoft.com/office/officeart/2005/8/layout/target1"/>
    <dgm:cxn modelId="{D4EF7B24-1F6E-42C5-B0E6-792AF578550A}" type="presParOf" srcId="{7018D67F-BD12-423D-9935-9D32074FBC2D}" destId="{D7120F28-15B9-48C1-B12A-68D88C94F4BA}" srcOrd="9" destOrd="0" presId="urn:microsoft.com/office/officeart/2005/8/layout/target1"/>
    <dgm:cxn modelId="{FCC71093-436D-4B4C-B065-A9F7CB7115F2}" type="presParOf" srcId="{7018D67F-BD12-423D-9935-9D32074FBC2D}" destId="{43DF07F8-B920-473E-B355-9D7FFDEBE9C4}" srcOrd="10" destOrd="0" presId="urn:microsoft.com/office/officeart/2005/8/layout/target1"/>
    <dgm:cxn modelId="{C8C81D6A-0FCA-4D65-8202-8E98AE7F04A6}" type="presParOf" srcId="{7018D67F-BD12-423D-9935-9D32074FBC2D}" destId="{4064B031-2403-46BF-A7AD-8F9A3BD52F50}" srcOrd="11" destOrd="0" presId="urn:microsoft.com/office/officeart/2005/8/layout/target1"/>
    <dgm:cxn modelId="{2F94BC9D-A8ED-4286-8461-B2E3209F1E6A}" type="presParOf" srcId="{7018D67F-BD12-423D-9935-9D32074FBC2D}" destId="{D1C8A696-8483-48E2-A740-AAE742E3BAF0}" srcOrd="12" destOrd="0" presId="urn:microsoft.com/office/officeart/2005/8/layout/target1"/>
    <dgm:cxn modelId="{30A04213-CB0B-4006-8F04-4AB97915D084}" type="presParOf" srcId="{7018D67F-BD12-423D-9935-9D32074FBC2D}" destId="{705B89A9-7743-4B3E-B9B4-22F0E9A1BCA2}" srcOrd="13" destOrd="0" presId="urn:microsoft.com/office/officeart/2005/8/layout/target1"/>
    <dgm:cxn modelId="{B010EE99-307E-46CA-985D-2826B75AF1CD}" type="presParOf" srcId="{7018D67F-BD12-423D-9935-9D32074FBC2D}" destId="{87929230-A6FC-4FD4-BC6B-5B1E61084CC1}" srcOrd="14" destOrd="0" presId="urn:microsoft.com/office/officeart/2005/8/layout/target1"/>
    <dgm:cxn modelId="{9C2ED0CE-25A6-4128-93A8-367BFF251205}" type="presParOf" srcId="{7018D67F-BD12-423D-9935-9D32074FBC2D}" destId="{81AC5015-2607-4AE2-A0FC-5BCA44EED277}" srcOrd="15" destOrd="0" presId="urn:microsoft.com/office/officeart/2005/8/layout/target1"/>
    <dgm:cxn modelId="{5B4BD083-FE59-4D5D-AA4B-B42396D1F9E0}" type="presParOf" srcId="{7018D67F-BD12-423D-9935-9D32074FBC2D}" destId="{23F1CC5C-3DA3-4E26-B991-04B8339AEF6A}" srcOrd="16" destOrd="0" presId="urn:microsoft.com/office/officeart/2005/8/layout/target1"/>
    <dgm:cxn modelId="{059A1CB8-1E59-4CA3-88B5-5D71D830ECA5}" type="presParOf" srcId="{7018D67F-BD12-423D-9935-9D32074FBC2D}" destId="{1D06F65E-10EA-49B6-98FE-88ABAB0B67C0}" srcOrd="17" destOrd="0" presId="urn:microsoft.com/office/officeart/2005/8/layout/target1"/>
    <dgm:cxn modelId="{22AE2E34-0A16-4F37-A407-C9A7CED35F73}" type="presParOf" srcId="{7018D67F-BD12-423D-9935-9D32074FBC2D}" destId="{B64E9CDA-21E6-49F6-8B07-EC7B9331D185}" srcOrd="18" destOrd="0" presId="urn:microsoft.com/office/officeart/2005/8/layout/target1"/>
    <dgm:cxn modelId="{ABE98FD0-9786-42F1-A84C-AD1FFD282313}" type="presParOf" srcId="{7018D67F-BD12-423D-9935-9D32074FBC2D}" destId="{A10E61BC-A1FF-467A-9310-327C846E491D}" srcOrd="19" destOrd="0" presId="urn:microsoft.com/office/officeart/2005/8/layout/targe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378BF75-01FA-4CEA-80A3-499C84BC2447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7D8E681-566C-4ADC-AAB2-E7B50940EBE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143512"/>
            <a:ext cx="7072362" cy="157163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i="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</a:t>
            </a:r>
            <a:r>
              <a:rPr lang="uk-UA" sz="6000" i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ї</a:t>
            </a:r>
            <a:r>
              <a:rPr lang="ru-RU" sz="6000" i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 Балтики</a:t>
            </a:r>
            <a:endParaRPr lang="ru-RU" sz="6000" i="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00px-Population_of_Latv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7373983" cy="4424390"/>
          </a:xfrm>
        </p:spPr>
      </p:pic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Естонія</a:t>
            </a:r>
            <a:endParaRPr lang="ru-RU" dirty="0">
              <a:ln w="1905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3881438" cy="25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295400"/>
            <a:ext cx="8572560" cy="5029200"/>
          </a:xfrm>
        </p:spPr>
        <p:txBody>
          <a:bodyPr/>
          <a:lstStyle/>
          <a:p>
            <a:pPr marL="0" indent="72000">
              <a:buNone/>
            </a:pPr>
            <a:r>
              <a:rPr lang="ru-RU" dirty="0" smtClean="0"/>
              <a:t> </a:t>
            </a:r>
            <a:r>
              <a:rPr lang="ru-RU" dirty="0" err="1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Естонська</a:t>
            </a:r>
            <a:r>
              <a:rPr lang="ru-RU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Республіка</a:t>
            </a:r>
            <a:r>
              <a:rPr lang="ru-RU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 </a:t>
            </a:r>
            <a:r>
              <a:rPr lang="ru-RU" dirty="0" smtClean="0"/>
              <a:t>(ест. </a:t>
            </a:r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Vabariik</a:t>
            </a:r>
            <a:r>
              <a:rPr lang="en-US" dirty="0" smtClean="0"/>
              <a:t>) —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обмежена</a:t>
            </a:r>
            <a:r>
              <a:rPr lang="ru-RU" dirty="0" smtClean="0"/>
              <a:t> </a:t>
            </a:r>
            <a:r>
              <a:rPr lang="ru-RU" dirty="0" err="1" smtClean="0"/>
              <a:t>Балтійським</a:t>
            </a:r>
            <a:r>
              <a:rPr lang="ru-RU" dirty="0" smtClean="0"/>
              <a:t> морем на </a:t>
            </a:r>
            <a:r>
              <a:rPr lang="ru-RU" dirty="0" err="1" smtClean="0"/>
              <a:t>заході</a:t>
            </a:r>
            <a:r>
              <a:rPr lang="ru-RU" dirty="0" smtClean="0"/>
              <a:t> та </a:t>
            </a:r>
            <a:r>
              <a:rPr lang="ru-RU" dirty="0" err="1" smtClean="0"/>
              <a:t>Фінською</a:t>
            </a:r>
            <a:r>
              <a:rPr lang="ru-RU" dirty="0" smtClean="0"/>
              <a:t> </a:t>
            </a:r>
            <a:r>
              <a:rPr lang="ru-RU" dirty="0" err="1" smtClean="0"/>
              <a:t>затокою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. </a:t>
            </a:r>
            <a:r>
              <a:rPr lang="ru-RU" dirty="0" err="1" smtClean="0"/>
              <a:t>Естонія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Латвією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dirty="0" err="1" smtClean="0"/>
              <a:t>Федерацією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, а   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r>
              <a:rPr lang="ru-RU" dirty="0" err="1" smtClean="0"/>
              <a:t>Фінляндією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та  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dirty="0" err="1" smtClean="0"/>
              <a:t>Швецією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68363"/>
          </a:xfrm>
        </p:spPr>
        <p:txBody>
          <a:bodyPr/>
          <a:lstStyle/>
          <a:p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Естонська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Республіка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Eesti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Vabariik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266630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524257" cy="327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5357826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 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а </a:t>
            </a:r>
            <a:r>
              <a:rPr lang="ru-RU" sz="2400" b="1" dirty="0" err="1" smtClean="0"/>
              <a:t>п</a:t>
            </a:r>
            <a:r>
              <a:rPr lang="ru-RU" sz="2400" b="1" dirty="0" smtClean="0"/>
              <a:t> о </a:t>
            </a:r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5429264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 е 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б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Політика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029200"/>
          </a:xfrm>
        </p:spPr>
        <p:txBody>
          <a:bodyPr/>
          <a:lstStyle/>
          <a:p>
            <a:pPr>
              <a:buNone/>
            </a:pPr>
            <a:r>
              <a:rPr lang="ru-RU" sz="2000" u="sng" dirty="0" err="1" smtClean="0"/>
              <a:t>Естонія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є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конституційною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демократією</a:t>
            </a:r>
            <a:r>
              <a:rPr lang="ru-RU" sz="2000" dirty="0" smtClean="0"/>
              <a:t>, президент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однопалатним</a:t>
            </a:r>
            <a:r>
              <a:rPr lang="ru-RU" sz="2000" dirty="0" smtClean="0"/>
              <a:t> парламентом </a:t>
            </a:r>
            <a:r>
              <a:rPr lang="ru-RU" sz="2000" dirty="0" err="1" smtClean="0"/>
              <a:t>кожні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Уряд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виконавчу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владу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прем'єр-міністр</a:t>
            </a:r>
            <a:r>
              <a:rPr lang="ru-RU" sz="2000" dirty="0" smtClean="0"/>
              <a:t>,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призначає</a:t>
            </a:r>
            <a:r>
              <a:rPr lang="ru-RU" sz="2000" dirty="0" smtClean="0"/>
              <a:t> президент. Уряд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14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призначається</a:t>
            </a:r>
            <a:r>
              <a:rPr lang="ru-RU" sz="2000" dirty="0" smtClean="0"/>
              <a:t> президентом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схвалення</a:t>
            </a:r>
            <a:r>
              <a:rPr lang="ru-RU" sz="2000" dirty="0" smtClean="0"/>
              <a:t> парламентом.</a:t>
            </a:r>
          </a:p>
          <a:p>
            <a:pPr>
              <a:buNone/>
            </a:pPr>
            <a:r>
              <a:rPr lang="ru-RU" sz="2000" u="sng" dirty="0" err="1" smtClean="0"/>
              <a:t>Законодавча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влада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однопалатному </a:t>
            </a:r>
            <a:r>
              <a:rPr lang="ru-RU" sz="2000" dirty="0" err="1" smtClean="0"/>
              <a:t>парламентові</a:t>
            </a:r>
            <a:r>
              <a:rPr lang="ru-RU" sz="2000" dirty="0" smtClean="0"/>
              <a:t>, </a:t>
            </a:r>
            <a:r>
              <a:rPr lang="en-US" sz="2000" dirty="0" err="1" smtClean="0"/>
              <a:t>Riigikogu</a:t>
            </a:r>
            <a:r>
              <a:rPr lang="en-US" sz="2000" dirty="0" smtClean="0"/>
              <a:t> — </a:t>
            </a:r>
            <a:r>
              <a:rPr lang="ru-RU" sz="2000" dirty="0" err="1" smtClean="0"/>
              <a:t>Державній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Асамблеї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101 депутат. </a:t>
            </a:r>
            <a:r>
              <a:rPr lang="ru-RU" sz="2000" dirty="0" err="1" smtClean="0"/>
              <a:t>Депутатів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чотирирічний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народ. </a:t>
            </a:r>
            <a:r>
              <a:rPr lang="ru-RU" sz="2000" dirty="0" err="1" smtClean="0"/>
              <a:t>Верховний</a:t>
            </a:r>
            <a:r>
              <a:rPr lang="ru-RU" sz="2000" dirty="0" smtClean="0"/>
              <a:t> суд —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Суд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en-US" sz="2000" dirty="0" err="1" smtClean="0"/>
              <a:t>Riigikohus</a:t>
            </a:r>
            <a:r>
              <a:rPr lang="en-US" sz="2000" dirty="0" smtClean="0"/>
              <a:t>, </a:t>
            </a:r>
            <a:r>
              <a:rPr lang="ru-RU" sz="2000" dirty="0" err="1" smtClean="0"/>
              <a:t>складають</a:t>
            </a:r>
            <a:r>
              <a:rPr lang="ru-RU" sz="2000" dirty="0" smtClean="0"/>
              <a:t> 17 </a:t>
            </a:r>
            <a:r>
              <a:rPr lang="ru-RU" sz="2000" dirty="0" err="1" smtClean="0"/>
              <a:t>суддів</a:t>
            </a:r>
            <a:r>
              <a:rPr lang="ru-RU" sz="2000" dirty="0" smtClean="0"/>
              <a:t>, голову Верховного суду </a:t>
            </a:r>
            <a:r>
              <a:rPr lang="ru-RU" sz="2000" dirty="0" err="1" smtClean="0"/>
              <a:t>пропонує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парламентові</a:t>
            </a:r>
            <a:r>
              <a:rPr lang="ru-RU" sz="2000" dirty="0" smtClean="0"/>
              <a:t> президент, </a:t>
            </a:r>
            <a:r>
              <a:rPr lang="ru-RU" sz="2000" dirty="0" err="1" smtClean="0"/>
              <a:t>і</a:t>
            </a:r>
            <a:r>
              <a:rPr lang="ru-RU" sz="2000" dirty="0" smtClean="0"/>
              <a:t> парламент </a:t>
            </a:r>
            <a:r>
              <a:rPr lang="ru-RU" sz="2000" dirty="0" err="1" smtClean="0"/>
              <a:t>призначає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довічний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194" name="Picture 2" descr="C:\Documents and Settings\Сергей Гончарук\Local Settings\Temporary Internet Files\Content.IE5\CLXFNQW4\MP9002556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786322"/>
            <a:ext cx="3786182" cy="207167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C:\Documents and Settings\Сергей Гончарук\Local Settings\Temporary Internet Files\Content.IE5\CLXFNQW4\MP9002556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86322"/>
            <a:ext cx="3786182" cy="207167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 descr="C:\Documents and Settings\Сергей Гончарук\Local Settings\Temporary Internet Files\Content.IE5\CLXFNQW4\MP900255623[1].jpg"/>
          <p:cNvPicPr>
            <a:picLocks noChangeAspect="1" noChangeArrowheads="1"/>
          </p:cNvPicPr>
          <p:nvPr/>
        </p:nvPicPr>
        <p:blipFill>
          <a:blip r:embed="rId2"/>
          <a:srcRect l="56604"/>
          <a:stretch>
            <a:fillRect/>
          </a:stretch>
        </p:blipFill>
        <p:spPr bwMode="auto">
          <a:xfrm>
            <a:off x="0" y="4786322"/>
            <a:ext cx="1643042" cy="207167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5072098" cy="340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63"/>
          </a:xfrm>
        </p:spPr>
        <p:txBody>
          <a:bodyPr/>
          <a:lstStyle/>
          <a:p>
            <a:r>
              <a:rPr lang="ru-RU" dirty="0" err="1" smtClean="0"/>
              <a:t>Географія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572164"/>
          </a:xfrm>
        </p:spPr>
        <p:txBody>
          <a:bodyPr/>
          <a:lstStyle/>
          <a:p>
            <a:pPr marL="0" indent="144000">
              <a:buNone/>
            </a:pPr>
            <a:r>
              <a:rPr lang="ru-RU" sz="2000" dirty="0" err="1" smtClean="0"/>
              <a:t>Естонія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57,3 </a:t>
            </a:r>
            <a:r>
              <a:rPr lang="ru-RU" sz="2000" dirty="0" err="1" smtClean="0"/>
              <a:t>і</a:t>
            </a:r>
            <a:r>
              <a:rPr lang="ru-RU" sz="2000" dirty="0" smtClean="0"/>
              <a:t> 59,5 град. </a:t>
            </a:r>
            <a:r>
              <a:rPr lang="ru-RU" sz="2000" dirty="0" err="1" smtClean="0"/>
              <a:t>північної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21,5 </a:t>
            </a:r>
            <a:r>
              <a:rPr lang="ru-RU" sz="2000" dirty="0" err="1" smtClean="0"/>
              <a:t>і</a:t>
            </a:r>
            <a:r>
              <a:rPr lang="ru-RU" sz="2000" dirty="0" smtClean="0"/>
              <a:t> 28,1 </a:t>
            </a:r>
            <a:r>
              <a:rPr lang="ru-RU" sz="2000" dirty="0" err="1" smtClean="0"/>
              <a:t>східної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довготи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східному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Балтійського</a:t>
            </a:r>
            <a:r>
              <a:rPr lang="ru-RU" sz="2000" dirty="0" smtClean="0"/>
              <a:t> моря, на </a:t>
            </a:r>
            <a:r>
              <a:rPr lang="ru-RU" sz="2000" dirty="0" err="1" smtClean="0"/>
              <a:t>рівній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північно-західній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платформи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моря становить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50 </a:t>
            </a:r>
            <a:r>
              <a:rPr lang="ru-RU" sz="2000" dirty="0" smtClean="0"/>
              <a:t>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000" dirty="0" err="1" smtClean="0"/>
              <a:t>Поклади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горючого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сланцю</a:t>
            </a:r>
            <a:r>
              <a:rPr lang="ru-RU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вапняку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вкривають</a:t>
            </a:r>
            <a:r>
              <a:rPr lang="ru-RU" sz="2000" dirty="0" smtClean="0"/>
              <a:t> 47 %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ключову</a:t>
            </a:r>
            <a:r>
              <a:rPr lang="ru-RU" sz="2000" dirty="0" smtClean="0"/>
              <a:t> роль в </a:t>
            </a:r>
            <a:r>
              <a:rPr lang="ru-RU" sz="2000" dirty="0" err="1" smtClean="0"/>
              <a:t>економіці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взагалі-то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бідної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Естонія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smtClean="0"/>
              <a:t>1 400 озер (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—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малі</a:t>
            </a:r>
            <a:r>
              <a:rPr lang="ru-RU" sz="2000" dirty="0" smtClean="0"/>
              <a:t>,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</a:t>
            </a:r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Пейпсі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(</a:t>
            </a:r>
            <a:r>
              <a:rPr lang="ru-RU" sz="2000" dirty="0" err="1" smtClean="0"/>
              <a:t>Чудське</a:t>
            </a:r>
            <a:r>
              <a:rPr lang="ru-RU" sz="2000" dirty="0" smtClean="0"/>
              <a:t> озеро), 3 555 км²), </a:t>
            </a:r>
            <a:r>
              <a:rPr lang="ru-RU" sz="2000" dirty="0" smtClean="0"/>
              <a:t>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</a:t>
            </a:r>
            <a:r>
              <a:rPr lang="ru-RU" sz="2000" dirty="0" err="1" smtClean="0"/>
              <a:t>численні</a:t>
            </a:r>
            <a:r>
              <a:rPr lang="ru-RU" sz="2000" dirty="0" smtClean="0"/>
              <a:t> </a:t>
            </a:r>
            <a:r>
              <a:rPr lang="ru-RU" sz="2000" dirty="0" smtClean="0"/>
              <a:t>болота, 3 794 </a:t>
            </a:r>
            <a:r>
              <a:rPr lang="ru-RU" sz="2000" dirty="0" smtClean="0"/>
              <a:t>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</a:t>
            </a:r>
            <a:r>
              <a:rPr lang="ru-RU" sz="2000" dirty="0" smtClean="0"/>
              <a:t>затоками,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протоками </a:t>
            </a:r>
            <a:r>
              <a:rPr lang="ru-RU" sz="2000" dirty="0" smtClean="0"/>
              <a:t>та </a:t>
            </a:r>
            <a:r>
              <a:rPr lang="ru-RU" sz="2000" dirty="0" err="1" smtClean="0"/>
              <a:t>фйордами</a:t>
            </a:r>
            <a:r>
              <a:rPr lang="ru-RU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Число </a:t>
            </a:r>
            <a:r>
              <a:rPr lang="ru-RU" sz="2000" dirty="0" err="1" smtClean="0"/>
              <a:t>островів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острівців</a:t>
            </a:r>
            <a:r>
              <a:rPr lang="ru-RU" sz="2000" dirty="0" smtClean="0"/>
              <a:t> —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smtClean="0"/>
              <a:t>1 500. Два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— </a:t>
            </a: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</a:t>
            </a:r>
            <a:r>
              <a:rPr lang="ru-RU" sz="2000" dirty="0" err="1" smtClean="0"/>
              <a:t>Сааремаа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Гіюмаа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Найвище</a:t>
            </a:r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Суур</a:t>
            </a:r>
            <a:r>
              <a:rPr lang="ru-RU" sz="2000" dirty="0" smtClean="0"/>
              <a:t> </a:t>
            </a:r>
            <a:r>
              <a:rPr lang="ru-RU" sz="2000" dirty="0" err="1" smtClean="0"/>
              <a:t>Мунамяґі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на </a:t>
            </a:r>
            <a:r>
              <a:rPr lang="ru-RU" sz="2000" dirty="0" err="1" smtClean="0"/>
              <a:t>піденному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01080" cy="5029200"/>
          </a:xfrm>
        </p:spPr>
        <p:txBody>
          <a:bodyPr/>
          <a:lstStyle/>
          <a:p>
            <a:pPr marL="0" indent="108000"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Естонія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північно-західній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околиці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Східно-Європейської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берегів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Балтійського</a:t>
            </a:r>
            <a:r>
              <a:rPr lang="ru-RU" sz="2000" dirty="0" smtClean="0"/>
              <a:t> моря,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Фінською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Ризькою</a:t>
            </a:r>
            <a:r>
              <a:rPr lang="ru-RU" sz="2000" dirty="0" smtClean="0"/>
              <a:t> затоками.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– </a:t>
            </a:r>
            <a:r>
              <a:rPr lang="ru-RU" sz="2000" dirty="0" err="1" smtClean="0"/>
              <a:t>острови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о-ви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Сааремаа</a:t>
            </a:r>
            <a:r>
              <a:rPr lang="ru-RU" sz="2000" dirty="0" smtClean="0"/>
              <a:t>, </a:t>
            </a:r>
            <a:r>
              <a:rPr lang="ru-RU" sz="2000" dirty="0" err="1" smtClean="0"/>
              <a:t>Хіюмаа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Західно-Естонський</a:t>
            </a:r>
            <a:r>
              <a:rPr lang="ru-RU" sz="2000" dirty="0" smtClean="0"/>
              <a:t> (</a:t>
            </a:r>
            <a:r>
              <a:rPr lang="ru-RU" sz="2000" dirty="0" err="1" smtClean="0"/>
              <a:t>Моонзундський</a:t>
            </a:r>
            <a:r>
              <a:rPr lang="ru-RU" sz="2000" dirty="0" smtClean="0"/>
              <a:t>) </a:t>
            </a:r>
            <a:r>
              <a:rPr lang="ru-RU" sz="2000" dirty="0" err="1" smtClean="0"/>
              <a:t>архіпелаг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Естонії</a:t>
            </a:r>
            <a:r>
              <a:rPr lang="ru-RU" sz="2000" dirty="0" smtClean="0"/>
              <a:t> становить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50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південно-східна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височинами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Хаанья</a:t>
            </a:r>
            <a:r>
              <a:rPr lang="ru-RU" sz="2000" dirty="0" smtClean="0"/>
              <a:t> (</a:t>
            </a:r>
            <a:r>
              <a:rPr lang="ru-RU" sz="2000" dirty="0" err="1" smtClean="0"/>
              <a:t>найвища</a:t>
            </a:r>
            <a:r>
              <a:rPr lang="ru-RU" sz="2000" dirty="0" smtClean="0"/>
              <a:t> точка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– гора </a:t>
            </a:r>
            <a:r>
              <a:rPr lang="ru-RU" sz="2000" dirty="0" err="1" smtClean="0"/>
              <a:t>Суур</a:t>
            </a:r>
            <a:r>
              <a:rPr lang="ru-RU" sz="2000" dirty="0" smtClean="0"/>
              <a:t> </a:t>
            </a:r>
            <a:r>
              <a:rPr lang="ru-RU" sz="2000" dirty="0" err="1" smtClean="0"/>
              <a:t>Мунамяґі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318 м).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рівнинний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горбистий</a:t>
            </a:r>
            <a:r>
              <a:rPr lang="ru-RU" sz="2000" dirty="0" smtClean="0"/>
              <a:t>. </a:t>
            </a:r>
            <a:r>
              <a:rPr lang="ru-RU" sz="2000" dirty="0" err="1" smtClean="0"/>
              <a:t>Домінують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льодовикові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водно-льодовикові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рельєфу</a:t>
            </a:r>
            <a:r>
              <a:rPr lang="ru-RU" sz="2000" dirty="0" smtClean="0"/>
              <a:t> – </a:t>
            </a:r>
            <a:r>
              <a:rPr lang="ru-RU" sz="2000" dirty="0" err="1" smtClean="0"/>
              <a:t>хвилясті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водно-льодовикові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моренні</a:t>
            </a:r>
            <a:r>
              <a:rPr lang="ru-RU" sz="2000" dirty="0" smtClean="0"/>
              <a:t> горби, </a:t>
            </a:r>
            <a:r>
              <a:rPr lang="ru-RU" sz="2000" dirty="0" err="1" smtClean="0"/>
              <a:t>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ози</a:t>
            </a:r>
            <a:r>
              <a:rPr lang="ru-RU" sz="2000" dirty="0" smtClean="0"/>
              <a:t>, </a:t>
            </a:r>
            <a:r>
              <a:rPr lang="ru-RU" sz="2000" dirty="0" err="1" smtClean="0"/>
              <a:t>друмліни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Вздовж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простягається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Північно-Естонський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глінт</a:t>
            </a:r>
            <a:r>
              <a:rPr lang="ru-RU" sz="2000" dirty="0" smtClean="0"/>
              <a:t> (</a:t>
            </a:r>
            <a:r>
              <a:rPr lang="ru-RU" sz="2000" dirty="0" err="1" smtClean="0"/>
              <a:t>західна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Балтійсько-Ладозького</a:t>
            </a:r>
            <a:r>
              <a:rPr lang="ru-RU" sz="2000" dirty="0" smtClean="0"/>
              <a:t> уступу). На </a:t>
            </a:r>
            <a:r>
              <a:rPr lang="ru-RU" sz="2000" dirty="0" err="1" smtClean="0"/>
              <a:t>виходах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карбонатних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порід</a:t>
            </a:r>
            <a:r>
              <a:rPr lang="ru-RU" sz="2000" dirty="0" smtClean="0"/>
              <a:t> силуру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ордовика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розвинений</a:t>
            </a:r>
            <a:r>
              <a:rPr lang="ru-RU" sz="2000" dirty="0" smtClean="0"/>
              <a:t> карст.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метеоритні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кратери</a:t>
            </a:r>
            <a:r>
              <a:rPr lang="ru-RU" sz="2000" dirty="0" smtClean="0"/>
              <a:t> – </a:t>
            </a:r>
            <a:r>
              <a:rPr lang="ru-RU" sz="2000" dirty="0" err="1" smtClean="0"/>
              <a:t>Каалі</a:t>
            </a:r>
            <a:r>
              <a:rPr lang="ru-RU" sz="2000" dirty="0" smtClean="0"/>
              <a:t>, </a:t>
            </a:r>
            <a:r>
              <a:rPr lang="ru-RU" sz="2000" dirty="0" err="1" smtClean="0"/>
              <a:t>Ілуметса</a:t>
            </a:r>
            <a:r>
              <a:rPr lang="ru-RU" sz="2000" dirty="0" smtClean="0"/>
              <a:t>, </a:t>
            </a:r>
            <a:r>
              <a:rPr lang="ru-RU" sz="2000" dirty="0" err="1" smtClean="0"/>
              <a:t>Тсиирікмяе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Кярдласька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астроблеми</a:t>
            </a:r>
            <a:r>
              <a:rPr lang="ru-RU" sz="2000" dirty="0" smtClean="0"/>
              <a:t>. </a:t>
            </a:r>
            <a:r>
              <a:rPr lang="ru-RU" sz="2000" dirty="0" err="1" smtClean="0"/>
              <a:t>Ріки</a:t>
            </a:r>
            <a:r>
              <a:rPr lang="ru-RU" sz="2000" dirty="0" smtClean="0"/>
              <a:t> – Нарва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Емайигі</a:t>
            </a:r>
            <a:r>
              <a:rPr lang="ru-RU" sz="2000" dirty="0" smtClean="0"/>
              <a:t>. В </a:t>
            </a:r>
            <a:r>
              <a:rPr lang="ru-RU" sz="2000" dirty="0" err="1" smtClean="0"/>
              <a:t>Естонії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1200 озер,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4,8%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– </a:t>
            </a:r>
            <a:r>
              <a:rPr lang="ru-RU" sz="2000" dirty="0" err="1" smtClean="0"/>
              <a:t>Чудське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Виртс'ярв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63"/>
          </a:xfrm>
        </p:spPr>
        <p:txBody>
          <a:bodyPr/>
          <a:lstStyle/>
          <a:p>
            <a:r>
              <a:rPr lang="ru-RU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253054"/>
          </a:xfrm>
        </p:spPr>
        <p:txBody>
          <a:bodyPr/>
          <a:lstStyle/>
          <a:p>
            <a:pPr marL="0" indent="72000">
              <a:buNone/>
            </a:pPr>
            <a:r>
              <a:rPr lang="ru-RU" sz="2000" dirty="0" smtClean="0"/>
              <a:t>   Як </a:t>
            </a:r>
            <a:r>
              <a:rPr lang="ru-RU" sz="2000" dirty="0" smtClean="0"/>
              <a:t>член </a:t>
            </a:r>
            <a:r>
              <a:rPr lang="ru-RU" sz="2000" dirty="0" err="1" smtClean="0"/>
              <a:t>Європейського</a:t>
            </a:r>
            <a:r>
              <a:rPr lang="ru-RU" sz="2000" dirty="0" smtClean="0"/>
              <a:t> Союзу </a:t>
            </a:r>
            <a:r>
              <a:rPr lang="ru-RU" sz="2000" dirty="0" err="1" smtClean="0"/>
              <a:t>Естонія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найбільшої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. 1999 р. </a:t>
            </a:r>
            <a:r>
              <a:rPr lang="ru-RU" sz="2000" dirty="0" err="1" smtClean="0"/>
              <a:t>Естонія</a:t>
            </a:r>
            <a:r>
              <a:rPr lang="ru-RU" sz="2000" dirty="0" smtClean="0"/>
              <a:t> пережила </a:t>
            </a:r>
            <a:r>
              <a:rPr lang="ru-RU" sz="2000" dirty="0" err="1" smtClean="0"/>
              <a:t>найтяжчу</a:t>
            </a:r>
            <a:r>
              <a:rPr lang="ru-RU" sz="2000" dirty="0" smtClean="0"/>
              <a:t> кризу </a:t>
            </a:r>
            <a:r>
              <a:rPr lang="ru-RU" sz="2000" dirty="0" err="1" smtClean="0"/>
              <a:t>з</a:t>
            </a:r>
            <a:r>
              <a:rPr lang="ru-RU" sz="2000" dirty="0" smtClean="0"/>
              <a:t> моменту </a:t>
            </a:r>
            <a:r>
              <a:rPr lang="ru-RU" sz="2000" dirty="0" err="1" smtClean="0"/>
              <a:t>здобуття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1991 р., </a:t>
            </a:r>
            <a:r>
              <a:rPr lang="ru-RU" sz="2000" dirty="0" err="1" smtClean="0"/>
              <a:t>головно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</a:t>
            </a:r>
            <a:r>
              <a:rPr lang="ru-RU" sz="2000" dirty="0" smtClean="0"/>
              <a:t> в РФ у </a:t>
            </a:r>
            <a:r>
              <a:rPr lang="ru-RU" sz="2000" dirty="0" err="1" smtClean="0"/>
              <a:t>серпні</a:t>
            </a:r>
            <a:r>
              <a:rPr lang="ru-RU" sz="2000" dirty="0" smtClean="0"/>
              <a:t> 1998 р. </a:t>
            </a:r>
            <a:r>
              <a:rPr lang="ru-RU" sz="2000" dirty="0" err="1" smtClean="0"/>
              <a:t>Естонія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приєдналася</a:t>
            </a:r>
            <a:r>
              <a:rPr lang="ru-RU" sz="2000" dirty="0" smtClean="0"/>
              <a:t> до СОТ в </a:t>
            </a:r>
            <a:r>
              <a:rPr lang="ru-RU" sz="2000" dirty="0" err="1" smtClean="0"/>
              <a:t>листопаді</a:t>
            </a:r>
            <a:r>
              <a:rPr lang="ru-RU" sz="2000" dirty="0" smtClean="0"/>
              <a:t> 1999 р. (будучи другою </a:t>
            </a:r>
            <a:r>
              <a:rPr lang="ru-RU" sz="2000" dirty="0" err="1" smtClean="0"/>
              <a:t>країною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приєдналася</a:t>
            </a:r>
            <a:r>
              <a:rPr lang="ru-RU" sz="2000" dirty="0" smtClean="0"/>
              <a:t> до СОТ) та </a:t>
            </a:r>
            <a:r>
              <a:rPr lang="ru-RU" sz="2000" dirty="0" err="1" smtClean="0"/>
              <a:t>продовжувала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ЕС про </a:t>
            </a:r>
            <a:r>
              <a:rPr lang="ru-RU" sz="2000" dirty="0" err="1" smtClean="0"/>
              <a:t>приєднання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Приватизація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телекомунікацій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залізниці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ru-RU" sz="2000" dirty="0" err="1" smtClean="0"/>
              <a:t>Естонія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вступу</a:t>
            </a:r>
            <a:r>
              <a:rPr lang="ru-RU" sz="2000" dirty="0" smtClean="0"/>
              <a:t> в ЕС до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2002 р.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одну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найміцніших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країн-членів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Європейського</a:t>
            </a:r>
            <a:r>
              <a:rPr lang="ru-RU" sz="2000" dirty="0" smtClean="0"/>
              <a:t> Союзу, до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приєдналася</a:t>
            </a:r>
            <a:r>
              <a:rPr lang="ru-RU" sz="2000" dirty="0" smtClean="0"/>
              <a:t> 1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2004 р. </a:t>
            </a:r>
            <a:r>
              <a:rPr lang="ru-RU" sz="2000" dirty="0" err="1" smtClean="0"/>
              <a:t>Естонська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економіка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,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переносять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звичайну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потужному </a:t>
            </a:r>
            <a:r>
              <a:rPr lang="ru-RU" sz="2000" dirty="0" err="1" smtClean="0"/>
              <a:t>секторові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технологій</a:t>
            </a:r>
            <a:r>
              <a:rPr lang="ru-RU" sz="2000" dirty="0" smtClean="0"/>
              <a:t> (ІТ). ВВП на душу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становить $12 300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Балтії</a:t>
            </a:r>
            <a:r>
              <a:rPr lang="ru-RU" sz="2000" dirty="0" smtClean="0"/>
              <a:t>.</a:t>
            </a:r>
          </a:p>
          <a:p>
            <a:pPr marL="0" indent="72000"/>
            <a:endParaRPr lang="ru-RU" sz="2000" dirty="0" smtClean="0"/>
          </a:p>
        </p:txBody>
      </p:sp>
    </p:spTree>
  </p:cSld>
  <p:clrMapOvr>
    <a:masterClrMapping/>
  </p:clrMapOvr>
  <p:transition spd="med" advClick="0" advTm="10000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склад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50112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15272" y="5786454"/>
            <a:ext cx="14287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43914" cy="5029200"/>
          </a:xfrm>
        </p:spPr>
        <p:txBody>
          <a:bodyPr/>
          <a:lstStyle/>
          <a:p>
            <a:pPr marL="0" indent="180000">
              <a:buNone/>
            </a:pPr>
            <a:r>
              <a:rPr lang="vi-VN" sz="2000" b="1" dirty="0" smtClean="0"/>
              <a:t>Лито́вська Респу́бліка, Литва́ </a:t>
            </a:r>
            <a:r>
              <a:rPr lang="en-US" sz="2000" dirty="0" smtClean="0"/>
              <a:t>— </a:t>
            </a:r>
            <a:r>
              <a:rPr lang="vi-VN" sz="2000" dirty="0" smtClean="0"/>
              <a:t>держава в Північній Європі, одна з трьох країни Балтії, розташованих на східному узбережжі Балтійського </a:t>
            </a:r>
            <a:r>
              <a:rPr lang="vi-VN" sz="2000" dirty="0" smtClean="0"/>
              <a:t>моря.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vi-VN" sz="2000" dirty="0" smtClean="0"/>
              <a:t>На </a:t>
            </a:r>
            <a:r>
              <a:rPr lang="vi-VN" sz="2000" dirty="0" smtClean="0"/>
              <a:t>півночі Литва межує з Латвійською Республікою (протяжність кордону 610 км.) на сході — з Білоруссю (протяжність кордону 724 км.), на південному заході з Калініградською обл. Російської Федерації (протяжність кордону 303 км.), на півдні — з Польщею (протяжність кордону 110 км.). На заході природними кордонами Литовської республіки є узбережжя Балтійського моря (протяжність 99 км</a:t>
            </a:r>
            <a:r>
              <a:rPr lang="vi-VN" sz="2000" dirty="0" smtClean="0"/>
              <a:t>.).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vi-VN" sz="2000" dirty="0" smtClean="0"/>
              <a:t>Столиця </a:t>
            </a:r>
            <a:r>
              <a:rPr lang="vi-VN" sz="2000" dirty="0" smtClean="0"/>
              <a:t>Литовської республіки — Вільнюс (з 1323 до 1919 року та з 1990 року до сьогодні). З 1919 по 1940 роки столицею було місто </a:t>
            </a:r>
            <a:r>
              <a:rPr lang="vi-VN" sz="2000" dirty="0" smtClean="0"/>
              <a:t>Каунас.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vi-VN" sz="2000" dirty="0" smtClean="0"/>
              <a:t>Литовська </a:t>
            </a:r>
            <a:r>
              <a:rPr lang="vi-VN" sz="2000" dirty="0" smtClean="0"/>
              <a:t>республіка є членом ОБСЄ та ООН (з 1991 року), Ради Європи (з 1993), НАТО (з 2002), Європейського союзу (з 2004), з 21 грудня 2007 року — повноправний член Шенгенської угоди.</a:t>
            </a:r>
            <a:endParaRPr lang="ru-RU" sz="2000" dirty="0"/>
          </a:p>
        </p:txBody>
      </p:sp>
      <p:pic>
        <p:nvPicPr>
          <p:cNvPr id="2052" name="Picture 4" descr="C:\Documents and Settings\Сергей Гончарук\Local Settings\Temporary Internet Files\Content.IE5\DETTZK6F\MC90001880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6245903"/>
            <a:ext cx="9358346" cy="612097"/>
          </a:xfrm>
          <a:prstGeom prst="rect">
            <a:avLst/>
          </a:prstGeom>
          <a:noFill/>
        </p:spPr>
      </p:pic>
      <p:pic>
        <p:nvPicPr>
          <p:cNvPr id="7" name="Picture 4" descr="C:\Documents and Settings\Сергей Гончарук\Local Settings\Temporary Internet Files\Content.IE5\DETTZK6F\MC90001880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12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8363"/>
          </a:xfrm>
        </p:spPr>
        <p:txBody>
          <a:bodyPr/>
          <a:lstStyle/>
          <a:p>
            <a:r>
              <a:rPr lang="ru-RU" dirty="0" smtClean="0">
                <a:ln w="1905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Литва</a:t>
            </a:r>
            <a:endParaRPr lang="ru-RU" dirty="0">
              <a:ln w="19050" cmpd="sng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63"/>
          </a:xfrm>
        </p:spPr>
        <p:txBody>
          <a:bodyPr/>
          <a:lstStyle/>
          <a:p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Литовська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Республіка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Lietuvos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Respublika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246571" cy="2547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766062" cy="31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5143512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 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а </a:t>
            </a:r>
            <a:r>
              <a:rPr lang="ru-RU" sz="2400" b="1" dirty="0" err="1" smtClean="0"/>
              <a:t>п</a:t>
            </a:r>
            <a:r>
              <a:rPr lang="ru-RU" sz="2400" b="1" dirty="0" smtClean="0"/>
              <a:t> о </a:t>
            </a:r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072074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 е 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б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614866" cy="55260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Ба́лтія (Прибалтика)</a:t>
            </a:r>
            <a:r>
              <a:rPr lang="vi-VN" dirty="0" smtClean="0"/>
              <a:t> — країни, що омиваються Балтійським морем. Найчастіше під Балтією розуміють Латвію, Литву і Естонію.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/>
              <a:t>З географічнго погляду до Балтії іноді також зараховують Калінінградську область Російськой Федерації.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4286248" cy="40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3"/>
            <a:ext cx="4980863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Адміністративний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029200"/>
          </a:xfrm>
        </p:spPr>
        <p:txBody>
          <a:bodyPr/>
          <a:lstStyle/>
          <a:p>
            <a:pPr marL="0" indent="108000">
              <a:buNone/>
            </a:pPr>
            <a:r>
              <a:rPr lang="ru-RU" sz="2000" dirty="0" err="1" smtClean="0"/>
              <a:t>Територія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Литви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розділена</a:t>
            </a:r>
            <a:r>
              <a:rPr lang="ru-RU" sz="2000" dirty="0" smtClean="0"/>
              <a:t> на 10 </a:t>
            </a:r>
            <a:r>
              <a:rPr lang="ru-RU" sz="2000" dirty="0" err="1" smtClean="0"/>
              <a:t>повітів</a:t>
            </a:r>
            <a:r>
              <a:rPr lang="ru-RU" sz="2000" dirty="0" smtClean="0"/>
              <a:t> (лит. </a:t>
            </a:r>
            <a:r>
              <a:rPr lang="lt-LT" sz="2000" dirty="0" smtClean="0"/>
              <a:t>apskritis). </a:t>
            </a:r>
            <a:r>
              <a:rPr lang="ru-RU" sz="2000" dirty="0" err="1" smtClean="0"/>
              <a:t>Повіти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самоврядувань</a:t>
            </a:r>
            <a:r>
              <a:rPr lang="ru-RU" sz="2000" dirty="0" smtClean="0"/>
              <a:t> (лит. </a:t>
            </a:r>
            <a:r>
              <a:rPr lang="lt-LT" sz="2000" dirty="0" smtClean="0"/>
              <a:t>savivaldybė) 9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43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8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самоврядувань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староства</a:t>
            </a:r>
            <a:r>
              <a:rPr lang="ru-RU" sz="2000" dirty="0" smtClean="0"/>
              <a:t>.</a:t>
            </a:r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Алітуський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Вільнюський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Каунаський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Клайпедський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Маріямпольський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Панєвєзький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Таурагський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Тельшяйський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Утенський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ru-RU" sz="2000" dirty="0" err="1" smtClean="0"/>
              <a:t>Шяуляйський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</a:t>
            </a: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§"/>
            </a:pPr>
            <a:endParaRPr lang="ru-RU" sz="2000" dirty="0" smtClean="0"/>
          </a:p>
          <a:p>
            <a:pPr marL="0" indent="108000">
              <a:buClr>
                <a:schemeClr val="accent1">
                  <a:lumMod val="50000"/>
                </a:schemeClr>
              </a:buClr>
              <a:buSzPct val="150000"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63"/>
          </a:xfrm>
        </p:spPr>
        <p:txBody>
          <a:bodyPr/>
          <a:lstStyle/>
          <a:p>
            <a:r>
              <a:rPr lang="ru-RU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29200"/>
          </a:xfrm>
        </p:spPr>
        <p:txBody>
          <a:bodyPr/>
          <a:lstStyle/>
          <a:p>
            <a:pPr marL="0" indent="144000">
              <a:buNone/>
            </a:pPr>
            <a:r>
              <a:rPr lang="ru-RU" sz="2000" b="1" dirty="0" smtClean="0"/>
              <a:t>Литва </a:t>
            </a:r>
            <a:r>
              <a:rPr lang="ru-RU" sz="2000" dirty="0" smtClean="0"/>
              <a:t>— </a:t>
            </a:r>
            <a:r>
              <a:rPr lang="ru-RU" sz="2000" dirty="0" err="1" smtClean="0"/>
              <a:t>розвинена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індустріально-аграрна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.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: </a:t>
            </a:r>
            <a:r>
              <a:rPr lang="ru-RU" sz="2000" dirty="0" err="1" smtClean="0"/>
              <a:t>електромоторна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радіоелектронна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нафтопереробна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кораблебудівна</a:t>
            </a:r>
            <a:r>
              <a:rPr lang="ru-RU" sz="2000" dirty="0" smtClean="0"/>
              <a:t>, </a:t>
            </a:r>
            <a:r>
              <a:rPr lang="ru-RU" sz="2000" dirty="0" err="1" smtClean="0"/>
              <a:t>харчова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сільськогосподарське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машинобудування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оптичне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гірнича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валової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харчова</a:t>
            </a:r>
            <a:r>
              <a:rPr lang="ru-RU" sz="2000" dirty="0" smtClean="0"/>
              <a:t>, легка, </a:t>
            </a:r>
            <a:r>
              <a:rPr lang="ru-RU" sz="2000" dirty="0" err="1" smtClean="0"/>
              <a:t>машинобудівна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металообробна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пром-сті</a:t>
            </a:r>
            <a:r>
              <a:rPr lang="ru-RU" sz="2000" dirty="0" smtClean="0"/>
              <a:t>. Транспорт — </a:t>
            </a:r>
            <a:r>
              <a:rPr lang="ru-RU" sz="2000" dirty="0" err="1" smtClean="0"/>
              <a:t>залізничний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автомобільний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річковий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морський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Провідними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машинобудування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металообробна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харчова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легка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втратили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 Були 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— </a:t>
            </a:r>
            <a:r>
              <a:rPr lang="ru-RU" sz="2000" dirty="0" err="1" smtClean="0"/>
              <a:t>хімічна</a:t>
            </a:r>
            <a:r>
              <a:rPr lang="ru-RU" sz="2000" dirty="0" smtClean="0"/>
              <a:t>, </a:t>
            </a:r>
            <a:r>
              <a:rPr lang="ru-RU" sz="2000" dirty="0" err="1" smtClean="0"/>
              <a:t>мікробіологічна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нафтопереробна</a:t>
            </a:r>
            <a:r>
              <a:rPr lang="ru-RU" sz="2000" dirty="0" smtClean="0"/>
              <a:t>. </a:t>
            </a:r>
            <a:r>
              <a:rPr lang="ru-RU" sz="2000" dirty="0" err="1" smtClean="0"/>
              <a:t>Побудовані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— </a:t>
            </a:r>
            <a:r>
              <a:rPr lang="ru-RU" sz="2000" dirty="0" err="1" smtClean="0"/>
              <a:t>станкобудівний</a:t>
            </a:r>
            <a:r>
              <a:rPr lang="ru-RU" sz="2000" dirty="0" smtClean="0"/>
              <a:t> завод «</a:t>
            </a:r>
            <a:r>
              <a:rPr lang="ru-RU" sz="2000" dirty="0" err="1" smtClean="0"/>
              <a:t>Жальгіріс</a:t>
            </a:r>
            <a:r>
              <a:rPr lang="ru-RU" sz="2000" dirty="0" smtClean="0"/>
              <a:t>», </a:t>
            </a:r>
            <a:r>
              <a:rPr lang="ru-RU" sz="2000" dirty="0" err="1" smtClean="0"/>
              <a:t>Клайпедський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суднобудівний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завод</a:t>
            </a:r>
            <a:r>
              <a:rPr lang="ru-RU" sz="2000" dirty="0" smtClean="0"/>
              <a:t> «</a:t>
            </a:r>
            <a:r>
              <a:rPr lang="ru-RU" sz="2000" dirty="0" err="1" smtClean="0"/>
              <a:t>Балтія</a:t>
            </a:r>
            <a:r>
              <a:rPr lang="ru-RU" sz="2000" dirty="0" smtClean="0"/>
              <a:t>», </a:t>
            </a:r>
            <a:r>
              <a:rPr lang="ru-RU" sz="2000" dirty="0" err="1" smtClean="0"/>
              <a:t>Шауляйський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телевізійний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завод</a:t>
            </a:r>
            <a:r>
              <a:rPr lang="ru-RU" sz="2000" dirty="0" smtClean="0"/>
              <a:t> «</a:t>
            </a:r>
            <a:r>
              <a:rPr lang="ru-RU" sz="2000" dirty="0" err="1" smtClean="0"/>
              <a:t>Азотас</a:t>
            </a:r>
            <a:r>
              <a:rPr lang="ru-RU" sz="2000" dirty="0" smtClean="0"/>
              <a:t>» в </a:t>
            </a:r>
            <a:r>
              <a:rPr lang="ru-RU" sz="2000" dirty="0" err="1" smtClean="0"/>
              <a:t>Йонаве</a:t>
            </a:r>
            <a:r>
              <a:rPr lang="ru-RU" sz="2000" dirty="0" smtClean="0"/>
              <a:t>, </a:t>
            </a:r>
            <a:r>
              <a:rPr lang="ru-RU" sz="2000" dirty="0" err="1" smtClean="0"/>
              <a:t>Клайпедський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домобудівельний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комбінат</a:t>
            </a:r>
            <a:r>
              <a:rPr lang="ru-RU" sz="2000" dirty="0" smtClean="0"/>
              <a:t>, </a:t>
            </a:r>
            <a:r>
              <a:rPr lang="ru-RU" sz="2000" dirty="0" err="1" smtClean="0"/>
              <a:t>Утенська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трикотажна</a:t>
            </a:r>
            <a:r>
              <a:rPr lang="ru-RU" sz="2000" dirty="0" smtClean="0"/>
              <a:t> фабрика, </a:t>
            </a:r>
            <a:r>
              <a:rPr lang="ru-RU" sz="2000" dirty="0" err="1" smtClean="0"/>
              <a:t>Алітусський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м'ясокомбінат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. У 1959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пущена </a:t>
            </a:r>
            <a:r>
              <a:rPr lang="ru-RU" sz="2000" dirty="0" err="1" smtClean="0"/>
              <a:t>Каунаська</a:t>
            </a:r>
            <a:r>
              <a:rPr lang="ru-RU" sz="2000" dirty="0" smtClean="0"/>
              <a:t> ГЕС, а в 1983 перший блок </a:t>
            </a:r>
            <a:r>
              <a:rPr lang="ru-RU" sz="2000" dirty="0" err="1" smtClean="0"/>
              <a:t>Ігналінської</a:t>
            </a:r>
            <a:r>
              <a:rPr lang="ru-RU" sz="2000" dirty="0" smtClean="0"/>
              <a:t> АЕС.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сільському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63"/>
          </a:xfrm>
        </p:spPr>
        <p:txBody>
          <a:bodyPr/>
          <a:lstStyle/>
          <a:p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029200"/>
          </a:xfrm>
        </p:spPr>
        <p:txBody>
          <a:bodyPr/>
          <a:lstStyle/>
          <a:p>
            <a:pPr marL="0" indent="72000">
              <a:buNone/>
            </a:pPr>
            <a:r>
              <a:rPr lang="ru-RU" sz="2000" b="1" dirty="0" smtClean="0"/>
              <a:t> </a:t>
            </a:r>
            <a:r>
              <a:rPr lang="en-US" sz="2000" b="1" dirty="0" err="1" smtClean="0"/>
              <a:t>Vytis</a:t>
            </a:r>
            <a:r>
              <a:rPr lang="en-US" sz="2000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smtClean="0"/>
              <a:t>витязь, </a:t>
            </a:r>
            <a:r>
              <a:rPr lang="ru-RU" sz="2000" dirty="0" err="1" smtClean="0"/>
              <a:t>фігура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литовського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лицаря</a:t>
            </a:r>
            <a:r>
              <a:rPr lang="ru-RU" sz="2000" dirty="0" smtClean="0"/>
              <a:t> верхи на </a:t>
            </a:r>
            <a:r>
              <a:rPr lang="ru-RU" sz="2000" dirty="0" err="1" smtClean="0"/>
              <a:t>білому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захищає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Батьківщину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ворогів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lt-LT" sz="2000" b="1" dirty="0" smtClean="0"/>
              <a:t>Rūpintojėlis</a:t>
            </a:r>
            <a:r>
              <a:rPr lang="ru-RU" sz="2000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фігура</a:t>
            </a:r>
            <a:r>
              <a:rPr lang="ru-RU" sz="2000" dirty="0" smtClean="0"/>
              <a:t>, </a:t>
            </a:r>
            <a:r>
              <a:rPr lang="ru-RU" sz="2000" dirty="0" err="1" smtClean="0"/>
              <a:t>зображуюча</a:t>
            </a:r>
            <a:r>
              <a:rPr lang="ru-RU" sz="2000" dirty="0" smtClean="0"/>
              <a:t> </a:t>
            </a:r>
            <a:r>
              <a:rPr lang="ru-RU" sz="2000" dirty="0" err="1" smtClean="0"/>
              <a:t>сидячого</a:t>
            </a:r>
            <a:r>
              <a:rPr lang="ru-RU" sz="2000" dirty="0" smtClean="0"/>
              <a:t> Христа, </a:t>
            </a:r>
            <a:r>
              <a:rPr lang="ru-RU" sz="2000" dirty="0" err="1" smtClean="0"/>
              <a:t>підтримуючого</a:t>
            </a:r>
            <a:r>
              <a:rPr lang="ru-RU" sz="2000" dirty="0" smtClean="0"/>
              <a:t> голову правою рукою.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дерев'яні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побачити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всій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узбіччі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доріг</a:t>
            </a:r>
            <a:r>
              <a:rPr lang="ru-RU" sz="2000" dirty="0" smtClean="0"/>
              <a:t> (особливо в </a:t>
            </a:r>
            <a:r>
              <a:rPr lang="ru-RU" sz="2000" dirty="0" err="1" smtClean="0"/>
              <a:t>сільських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місцевостях</a:t>
            </a:r>
            <a:r>
              <a:rPr lang="ru-RU" sz="2000" dirty="0" smtClean="0"/>
              <a:t>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костьолів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цвинтарів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будинків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lt-LT" sz="2000" b="1" dirty="0" smtClean="0"/>
              <a:t>Kryžių </a:t>
            </a:r>
            <a:r>
              <a:rPr lang="lt-LT" sz="2000" b="1" dirty="0" smtClean="0"/>
              <a:t>Kalnas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«Гора </a:t>
            </a:r>
            <a:r>
              <a:rPr lang="ru-RU" sz="2000" dirty="0" err="1" smtClean="0"/>
              <a:t>хрестів</a:t>
            </a:r>
            <a:r>
              <a:rPr lang="ru-RU" sz="2000" dirty="0" smtClean="0"/>
              <a:t>»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Шауляй. Вона </a:t>
            </a:r>
            <a:r>
              <a:rPr lang="ru-RU" sz="2000" dirty="0" err="1" smtClean="0"/>
              <a:t>символізує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совєтизації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русифікації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Бурштин</a:t>
            </a:r>
            <a:r>
              <a:rPr lang="ru-RU" sz="2000" b="1" dirty="0" smtClean="0"/>
              <a:t> </a:t>
            </a:r>
            <a:r>
              <a:rPr lang="ru-RU" sz="2000" dirty="0" err="1" smtClean="0"/>
              <a:t>символізує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Балтійське</a:t>
            </a:r>
            <a:r>
              <a:rPr lang="ru-RU" sz="2000" dirty="0" smtClean="0"/>
              <a:t> море та </a:t>
            </a:r>
            <a:r>
              <a:rPr lang="ru-RU" sz="2000" dirty="0" err="1" smtClean="0"/>
              <a:t>балтійські</a:t>
            </a:r>
            <a:r>
              <a:rPr lang="ru-RU" sz="2000" dirty="0" smtClean="0"/>
              <a:t> племена,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оселили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береги </a:t>
            </a:r>
            <a:r>
              <a:rPr lang="ru-RU" sz="2000" dirty="0" err="1" smtClean="0"/>
              <a:t>тисячі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Білий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лелека</a:t>
            </a:r>
            <a:r>
              <a:rPr lang="ru-RU" sz="2000" b="1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птахом</a:t>
            </a:r>
            <a:r>
              <a:rPr lang="ru-RU" sz="2000" dirty="0" smtClean="0"/>
              <a:t> </a:t>
            </a:r>
            <a:r>
              <a:rPr lang="ru-RU" sz="2000" dirty="0" err="1" smtClean="0"/>
              <a:t>литовців</a:t>
            </a:r>
            <a:r>
              <a:rPr lang="ru-RU" sz="2000" dirty="0" smtClean="0"/>
              <a:t>. </a:t>
            </a:r>
            <a:r>
              <a:rPr lang="ru-RU" sz="2000" dirty="0" err="1" smtClean="0"/>
              <a:t>Лелеку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Литві</a:t>
            </a:r>
            <a:r>
              <a:rPr lang="ru-RU" sz="2000" dirty="0" smtClean="0"/>
              <a:t> символом </a:t>
            </a:r>
            <a:r>
              <a:rPr lang="ru-RU" sz="2000" dirty="0" err="1" smtClean="0"/>
              <a:t>щастя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000" b="1" dirty="0" err="1" smtClean="0"/>
              <a:t>Льон</a:t>
            </a:r>
            <a:r>
              <a:rPr lang="ru-RU" sz="2000" dirty="0" smtClean="0"/>
              <a:t> </a:t>
            </a:r>
            <a:r>
              <a:rPr lang="ru-RU" sz="2000" dirty="0" smtClean="0"/>
              <a:t>— символ </a:t>
            </a:r>
            <a:r>
              <a:rPr lang="ru-RU" sz="2000" dirty="0" err="1" smtClean="0"/>
              <a:t>нації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строї</a:t>
            </a:r>
            <a:r>
              <a:rPr lang="ru-RU" sz="2000" dirty="0" smtClean="0"/>
              <a:t>, а особливо </a:t>
            </a:r>
            <a:r>
              <a:rPr lang="ru-RU" sz="2000" dirty="0" err="1" smtClean="0"/>
              <a:t>хустки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виготовлені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льону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популярними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Литві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b="1" dirty="0" smtClean="0"/>
              <a:t>Св</a:t>
            </a:r>
            <a:r>
              <a:rPr lang="ru-RU" sz="2000" b="1" dirty="0" smtClean="0"/>
              <a:t>. Казимир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</a:t>
            </a:r>
            <a:r>
              <a:rPr lang="ru-RU" sz="2000" dirty="0" smtClean="0"/>
              <a:t> святим </a:t>
            </a:r>
            <a:r>
              <a:rPr lang="ru-RU" sz="2000" dirty="0" err="1" smtClean="0"/>
              <a:t>Литви</a:t>
            </a:r>
            <a:r>
              <a:rPr lang="ru-RU" sz="2000" dirty="0" smtClean="0"/>
              <a:t>. </a:t>
            </a:r>
            <a:r>
              <a:rPr lang="ru-RU" sz="2000" dirty="0" err="1" smtClean="0"/>
              <a:t>Щороку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суботу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неділю</a:t>
            </a:r>
            <a:r>
              <a:rPr lang="ru-RU" sz="2000" dirty="0" smtClean="0"/>
              <a:t> перед 3 </a:t>
            </a:r>
            <a:r>
              <a:rPr lang="ru-RU" sz="2000" dirty="0" err="1" smtClean="0"/>
              <a:t>березням</a:t>
            </a:r>
            <a:r>
              <a:rPr lang="ru-RU" sz="2000" dirty="0" smtClean="0"/>
              <a:t> в старому </a:t>
            </a:r>
            <a:r>
              <a:rPr lang="ru-RU" sz="2000" dirty="0" err="1" smtClean="0"/>
              <a:t>передмісті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Вільнюса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ярмарка св. Казимира.</a:t>
            </a:r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143248"/>
            <a:ext cx="6124588" cy="2419352"/>
          </a:xfrm>
        </p:spPr>
        <p:txBody>
          <a:bodyPr/>
          <a:lstStyle/>
          <a:p>
            <a:r>
              <a:rPr lang="ru-RU" dirty="0" smtClean="0"/>
              <a:t>		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		</a:t>
            </a:r>
            <a:br>
              <a:rPr lang="ru-RU" dirty="0" smtClean="0"/>
            </a:br>
            <a:r>
              <a:rPr lang="ru-RU" dirty="0" smtClean="0"/>
              <a:t> 	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4286256"/>
          <a:ext cx="4929222" cy="18723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3074"/>
                <a:gridCol w="1643074"/>
                <a:gridCol w="1643074"/>
              </a:tblGrid>
              <a:tr h="4107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Держава</a:t>
                      </a:r>
                      <a:endParaRPr lang="ru-RU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Площа</a:t>
                      </a:r>
                      <a:r>
                        <a:rPr lang="ru-RU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(км²)</a:t>
                      </a:r>
                      <a:endParaRPr lang="ru-RU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Населення</a:t>
                      </a:r>
                      <a:r>
                        <a:rPr lang="ru-RU" b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(2006)</a:t>
                      </a:r>
                      <a:endParaRPr lang="ru-RU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Литва	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65 200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3 585 906</a:t>
                      </a: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Латвія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64 589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2 290 237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Естонія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45 226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1 327 000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328612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Кра</a:t>
            </a:r>
            <a:r>
              <a:rPr lang="uk-UA" sz="36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їни</a:t>
            </a:r>
            <a:r>
              <a:rPr lang="uk-UA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Балтики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10000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225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>
                <a:ln w="1905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Латвія</a:t>
            </a:r>
            <a:endParaRPr lang="ru-RU" dirty="0">
              <a:ln w="19050" cmpd="sng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vi-VN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Ла́твія</a:t>
            </a:r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vi-VN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Латві́йська Респу́бліка </a:t>
            </a:r>
            <a:r>
              <a:rPr lang="vi-VN" dirty="0" smtClean="0"/>
              <a:t>— держава в Східній Європі. Розташована в східній Прибалтиці, на північному сході Європи. На півночі межує з Естонією (загальний кордон — 339 км), на сході — з Росією (217 км), на півдні — з Білорусією (141 км) і Литвою (453 км). На заході омивається Балтійським морем.</a:t>
            </a:r>
            <a:endParaRPr lang="ru-RU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7115196" cy="57150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dirty="0" err="1" smtClean="0"/>
              <a:t>Столиця</a:t>
            </a:r>
            <a:r>
              <a:rPr lang="ru-RU" sz="2000" dirty="0" smtClean="0"/>
              <a:t> — Рига (725,2 тис.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err="1" smtClean="0"/>
              <a:t>Населення</a:t>
            </a:r>
            <a:r>
              <a:rPr lang="ru-RU" sz="2000" dirty="0" smtClean="0"/>
              <a:t> 2 281 200 (2007).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: </a:t>
            </a:r>
            <a:r>
              <a:rPr lang="ru-RU" sz="2000" dirty="0" err="1" smtClean="0"/>
              <a:t>лісиста</a:t>
            </a:r>
            <a:r>
              <a:rPr lang="ru-RU" sz="2000" dirty="0" smtClean="0"/>
              <a:t> низина (</a:t>
            </a:r>
            <a:r>
              <a:rPr lang="ru-RU" sz="2000" dirty="0" err="1" smtClean="0"/>
              <a:t>найвища</a:t>
            </a:r>
            <a:r>
              <a:rPr lang="ru-RU" sz="2000" dirty="0" smtClean="0"/>
              <a:t> точка 312 м), болота, озера; 472 км </a:t>
            </a:r>
            <a:r>
              <a:rPr lang="ru-RU" sz="2000" dirty="0" err="1" smtClean="0"/>
              <a:t>берегової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821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Даугавпілс</a:t>
            </a:r>
            <a:r>
              <a:rPr lang="ru-RU" sz="2000" dirty="0" smtClean="0"/>
              <a:t> (112 тис. </a:t>
            </a:r>
            <a:r>
              <a:rPr lang="ru-RU" sz="2000" dirty="0" err="1" smtClean="0"/>
              <a:t>мешканців</a:t>
            </a:r>
            <a:r>
              <a:rPr lang="ru-RU" sz="2000" dirty="0" smtClean="0"/>
              <a:t>), </a:t>
            </a:r>
            <a:r>
              <a:rPr lang="ru-RU" sz="2000" dirty="0" err="1" smtClean="0"/>
              <a:t>Лієпая</a:t>
            </a:r>
            <a:r>
              <a:rPr lang="ru-RU" sz="2000" dirty="0" smtClean="0"/>
              <a:t> (84,6 тис.), </a:t>
            </a:r>
            <a:r>
              <a:rPr lang="ru-RU" sz="2000" dirty="0" err="1" smtClean="0"/>
              <a:t>Єлгава</a:t>
            </a:r>
            <a:r>
              <a:rPr lang="ru-RU" sz="2000" dirty="0" smtClean="0"/>
              <a:t> (58,7 тис.).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92919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000" dirty="0" err="1" smtClean="0"/>
              <a:t>Офіц</a:t>
            </a:r>
            <a:r>
              <a:rPr lang="ru-RU" sz="2000" dirty="0" smtClean="0"/>
              <a:t>.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Латиська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572140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000" dirty="0" err="1" smtClean="0"/>
              <a:t>Грошова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латвійський</a:t>
            </a:r>
            <a:r>
              <a:rPr lang="ru-RU" sz="2000" dirty="0" smtClean="0"/>
              <a:t> лат.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257174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— 64589 тис. кв. км (122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Латвійська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Республіка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Latvijas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Republika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4429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948115" cy="31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5500702"/>
            <a:ext cx="1667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 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а </a:t>
            </a:r>
            <a:r>
              <a:rPr lang="ru-RU" sz="2400" b="1" dirty="0" err="1" smtClean="0"/>
              <a:t>п</a:t>
            </a:r>
            <a:r>
              <a:rPr lang="ru-RU" sz="2400" b="1" dirty="0" smtClean="0"/>
              <a:t> о </a:t>
            </a:r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5500702"/>
            <a:ext cx="1075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 е </a:t>
            </a:r>
            <a:r>
              <a:rPr lang="ru-RU" sz="2400" b="1" dirty="0" err="1" smtClean="0"/>
              <a:t>р</a:t>
            </a:r>
            <a:r>
              <a:rPr lang="ru-RU" sz="2400" b="1" dirty="0" smtClean="0"/>
              <a:t> б</a:t>
            </a:r>
            <a:endParaRPr lang="ru-RU" sz="2400" b="1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Географія</a:t>
            </a:r>
            <a:r>
              <a:rPr lang="ru-RU" dirty="0" smtClean="0"/>
              <a:t>. Природа.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95400"/>
            <a:ext cx="8429684" cy="5029200"/>
          </a:xfrm>
        </p:spPr>
        <p:txBody>
          <a:bodyPr/>
          <a:lstStyle/>
          <a:p>
            <a:pPr marL="0" indent="342900">
              <a:buNone/>
            </a:pPr>
            <a:endParaRPr lang="ru-RU" sz="2000" dirty="0" smtClean="0"/>
          </a:p>
          <a:p>
            <a:pPr marL="0" indent="342900">
              <a:buNone/>
            </a:pPr>
            <a:r>
              <a:rPr lang="ru-RU" sz="2000" dirty="0" err="1" smtClean="0"/>
              <a:t>Латвія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крайньому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Східної-Європейської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рівнини</a:t>
            </a:r>
            <a:r>
              <a:rPr lang="ru-RU" sz="2000" dirty="0" smtClean="0"/>
              <a:t>. Б.ч. тер. Л. — </a:t>
            </a:r>
            <a:r>
              <a:rPr lang="ru-RU" sz="2000" dirty="0" err="1" smtClean="0"/>
              <a:t>моренна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горбиста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висотами</a:t>
            </a:r>
            <a:r>
              <a:rPr lang="ru-RU" sz="2000" dirty="0" smtClean="0"/>
              <a:t> 200—300 м над р.м.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Вища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точка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рельєфу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/>
              <a:t>г. </a:t>
            </a:r>
            <a:r>
              <a:rPr lang="ru-RU" sz="2000" dirty="0" err="1" smtClean="0"/>
              <a:t>Гайзінькалнс</a:t>
            </a:r>
            <a:r>
              <a:rPr lang="ru-RU" sz="2000" dirty="0" smtClean="0"/>
              <a:t> (у </a:t>
            </a:r>
            <a:r>
              <a:rPr lang="ru-RU" sz="2000" dirty="0" err="1" smtClean="0"/>
              <a:t>Відземе</a:t>
            </a:r>
            <a:r>
              <a:rPr lang="ru-RU" sz="2000" dirty="0" smtClean="0"/>
              <a:t>)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висоту</a:t>
            </a:r>
            <a:r>
              <a:rPr lang="ru-RU" sz="2000" dirty="0" smtClean="0"/>
              <a:t> 312 м над р.м.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ріки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/>
              <a:t>— Даугава, </a:t>
            </a:r>
            <a:r>
              <a:rPr lang="ru-RU" sz="2000" dirty="0" err="1" smtClean="0"/>
              <a:t>Лієлупе</a:t>
            </a:r>
            <a:r>
              <a:rPr lang="ru-RU" sz="2000" dirty="0" smtClean="0"/>
              <a:t>, Вента, </a:t>
            </a:r>
            <a:r>
              <a:rPr lang="ru-RU" sz="2000" dirty="0" err="1" smtClean="0"/>
              <a:t>Гауя</a:t>
            </a:r>
            <a:r>
              <a:rPr lang="ru-RU" sz="2000" dirty="0" smtClean="0"/>
              <a:t>. </a:t>
            </a:r>
            <a:r>
              <a:rPr lang="ru-RU" sz="2000" dirty="0" err="1" smtClean="0"/>
              <a:t>Загалом</a:t>
            </a:r>
            <a:r>
              <a:rPr lang="ru-RU" sz="2000" dirty="0" smtClean="0"/>
              <a:t> же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Латвії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700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;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вони належать до </a:t>
            </a:r>
            <a:r>
              <a:rPr lang="ru-RU" sz="2000" dirty="0" err="1" smtClean="0"/>
              <a:t>басейну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Балтійського</a:t>
            </a:r>
            <a:r>
              <a:rPr lang="ru-RU" sz="2000" dirty="0" smtClean="0"/>
              <a:t> моря. 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Головна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ріка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/>
              <a:t>— Даугава (в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Західна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Двіна</a:t>
            </a:r>
            <a:r>
              <a:rPr lang="ru-RU" sz="2000" dirty="0" smtClean="0"/>
              <a:t>),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357 км </a:t>
            </a:r>
            <a:r>
              <a:rPr lang="ru-RU" sz="2000" dirty="0" err="1" smtClean="0"/>
              <a:t>тече</a:t>
            </a:r>
            <a:r>
              <a:rPr lang="ru-RU" sz="2000" dirty="0" smtClean="0"/>
              <a:t> по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Латвії</a:t>
            </a:r>
            <a:r>
              <a:rPr lang="ru-RU" sz="2000" dirty="0" smtClean="0"/>
              <a:t>;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(</a:t>
            </a:r>
            <a:r>
              <a:rPr lang="ru-RU" sz="2000" dirty="0" err="1" smtClean="0"/>
              <a:t>Тверська</a:t>
            </a:r>
            <a:r>
              <a:rPr lang="ru-RU" sz="2000" dirty="0" smtClean="0"/>
              <a:t> область) до гирла в </a:t>
            </a:r>
            <a:r>
              <a:rPr lang="ru-RU" sz="2000" dirty="0" err="1" smtClean="0"/>
              <a:t>Рижській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затоці</a:t>
            </a:r>
            <a:r>
              <a:rPr lang="ru-RU" sz="2000" dirty="0" smtClean="0"/>
              <a:t> становить 1020 км. 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Озера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1,5 % тер.,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— </a:t>
            </a:r>
            <a:r>
              <a:rPr lang="ru-RU" sz="2000" dirty="0" err="1" smtClean="0"/>
              <a:t>Лубанас</a:t>
            </a:r>
            <a:r>
              <a:rPr lang="ru-RU" sz="2000" dirty="0" smtClean="0"/>
              <a:t>, </a:t>
            </a:r>
            <a:r>
              <a:rPr lang="ru-RU" sz="2000" dirty="0" err="1" smtClean="0"/>
              <a:t>Резнас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Буртнієку</a:t>
            </a:r>
            <a:r>
              <a:rPr lang="ru-RU" sz="2000" dirty="0" smtClean="0"/>
              <a:t>. </a:t>
            </a:r>
            <a:r>
              <a:rPr lang="ru-RU" sz="2000" dirty="0" err="1" smtClean="0"/>
              <a:t>Сільськогосподарські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земельні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угіддя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перемежаються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заболоченими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місцевостями</a:t>
            </a:r>
            <a:r>
              <a:rPr lang="ru-RU" sz="2000" dirty="0" smtClean="0"/>
              <a:t>, озерами (особливо в </a:t>
            </a:r>
            <a:r>
              <a:rPr lang="ru-RU" sz="2000" dirty="0" err="1" smtClean="0"/>
              <a:t>Латгале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змішаними</a:t>
            </a:r>
            <a:r>
              <a:rPr lang="ru-RU" sz="2000" dirty="0" smtClean="0"/>
              <a:t> (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побережжя</a:t>
            </a:r>
            <a:r>
              <a:rPr lang="ru-RU" sz="2000" dirty="0" smtClean="0"/>
              <a:t> — </a:t>
            </a:r>
            <a:r>
              <a:rPr lang="ru-RU" sz="2000" dirty="0" err="1" smtClean="0"/>
              <a:t>сосновими</a:t>
            </a:r>
            <a:r>
              <a:rPr lang="ru-RU" sz="2000" dirty="0" smtClean="0"/>
              <a:t>) </a:t>
            </a:r>
            <a:r>
              <a:rPr lang="ru-RU" sz="2000" dirty="0" err="1" smtClean="0"/>
              <a:t>лісами</a:t>
            </a:r>
            <a:r>
              <a:rPr lang="ru-RU" sz="2000" dirty="0" smtClean="0"/>
              <a:t>.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Клімат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морського</a:t>
            </a:r>
            <a:r>
              <a:rPr lang="ru-RU" sz="2000" dirty="0" smtClean="0"/>
              <a:t> до континентального.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Політика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ru-RU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Державний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устрій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республіка</a:t>
            </a:r>
            <a:r>
              <a:rPr lang="ru-RU" sz="2000" dirty="0" smtClean="0"/>
              <a:t>. Глава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— Президент. Глава уряду — </a:t>
            </a:r>
            <a:r>
              <a:rPr lang="ru-RU" sz="2000" dirty="0" err="1" smtClean="0"/>
              <a:t>Прем'єр-міністр</a:t>
            </a:r>
            <a:r>
              <a:rPr lang="ru-RU" sz="2000" dirty="0" smtClean="0"/>
              <a:t>. </a:t>
            </a:r>
            <a:r>
              <a:rPr lang="ru-RU" sz="2000" dirty="0" err="1" smtClean="0"/>
              <a:t>Законодавчий</a:t>
            </a:r>
            <a:r>
              <a:rPr lang="ru-RU" sz="2000" dirty="0" smtClean="0"/>
              <a:t> орган — </a:t>
            </a:r>
            <a:r>
              <a:rPr lang="ru-RU" sz="2000" dirty="0" err="1" smtClean="0"/>
              <a:t>однопалатний</a:t>
            </a:r>
            <a:r>
              <a:rPr lang="ru-RU" sz="2000" dirty="0" smtClean="0"/>
              <a:t> Сейм.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Членство у </a:t>
            </a:r>
            <a:r>
              <a:rPr lang="ru-RU" sz="2000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міжнародних</a:t>
            </a:r>
            <a:r>
              <a:rPr lang="ru-R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організаціях</a:t>
            </a:r>
            <a:r>
              <a:rPr lang="ru-R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000" dirty="0" smtClean="0"/>
              <a:t>— ЄС, ООН, НАТО, Рада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, ОБСЄ, МБРР, МВФ, </a:t>
            </a:r>
            <a:r>
              <a:rPr lang="ru-RU" sz="2000" dirty="0" err="1" smtClean="0"/>
              <a:t>Світовий</a:t>
            </a:r>
            <a:r>
              <a:rPr lang="ru-RU" sz="2000" dirty="0" smtClean="0"/>
              <a:t> банк, ЮНЕСКО, ЮНІСЕФ, </a:t>
            </a:r>
            <a:r>
              <a:rPr lang="ru-RU" sz="2000" dirty="0" err="1" smtClean="0"/>
              <a:t>Міжнародна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федерація</a:t>
            </a:r>
            <a:r>
              <a:rPr lang="ru-RU" sz="2000" dirty="0" smtClean="0"/>
              <a:t> Червоного </a:t>
            </a:r>
            <a:r>
              <a:rPr lang="ru-RU" sz="2000" dirty="0" err="1" smtClean="0"/>
              <a:t>Хреста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Червоного </a:t>
            </a:r>
            <a:r>
              <a:rPr lang="ru-RU" sz="2000" dirty="0" err="1" smtClean="0"/>
              <a:t>Півмісяця</a:t>
            </a:r>
            <a:r>
              <a:rPr lang="ru-RU" sz="2000" dirty="0" smtClean="0"/>
              <a:t> (</a:t>
            </a:r>
            <a:r>
              <a:rPr lang="ru-RU" sz="2000" dirty="0" err="1" smtClean="0"/>
              <a:t>МФЧХіЧП</a:t>
            </a:r>
            <a:r>
              <a:rPr lang="ru-RU" sz="2000" dirty="0" smtClean="0"/>
              <a:t>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Основні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політичні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партії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блоки </a:t>
            </a:r>
            <a:r>
              <a:rPr lang="ru-RU" sz="2000" dirty="0" smtClean="0"/>
              <a:t>— </a:t>
            </a:r>
            <a:r>
              <a:rPr lang="ru-RU" sz="2000" dirty="0" err="1" smtClean="0"/>
              <a:t>Єдність</a:t>
            </a:r>
            <a:r>
              <a:rPr lang="ru-RU" sz="2000" dirty="0" smtClean="0"/>
              <a:t>, Центр </a:t>
            </a:r>
            <a:r>
              <a:rPr lang="ru-RU" sz="2000" dirty="0" err="1" smtClean="0"/>
              <a:t>злагоди</a:t>
            </a:r>
            <a:r>
              <a:rPr lang="ru-RU" sz="2000" dirty="0" smtClean="0"/>
              <a:t>, Союз </a:t>
            </a:r>
            <a:r>
              <a:rPr lang="ru-RU" sz="2000" dirty="0" err="1" smtClean="0"/>
              <a:t>зелених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селян, </a:t>
            </a:r>
            <a:r>
              <a:rPr lang="ru-RU" sz="2000" dirty="0" err="1" smtClean="0"/>
              <a:t>Національне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 «Все для </a:t>
            </a:r>
            <a:r>
              <a:rPr lang="ru-RU" sz="2000" dirty="0" err="1" smtClean="0"/>
              <a:t>Латвії</a:t>
            </a:r>
            <a:r>
              <a:rPr lang="ru-RU" sz="2000" dirty="0" smtClean="0"/>
              <a:t>!»—«</a:t>
            </a:r>
            <a:r>
              <a:rPr lang="ru-RU" sz="2000" dirty="0" err="1" smtClean="0"/>
              <a:t>Батьківщині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Свободі</a:t>
            </a:r>
            <a:r>
              <a:rPr lang="ru-RU" sz="2000" dirty="0" smtClean="0"/>
              <a:t>/ЛННК», За </a:t>
            </a:r>
            <a:r>
              <a:rPr lang="ru-RU" sz="2000" dirty="0" err="1" smtClean="0"/>
              <a:t>кращу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Латвію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Партія</a:t>
            </a:r>
            <a:r>
              <a:rPr lang="ru-RU" sz="2000" dirty="0" smtClean="0"/>
              <a:t> реформ </a:t>
            </a:r>
            <a:r>
              <a:rPr lang="ru-RU" sz="2000" dirty="0" err="1" smtClean="0"/>
              <a:t>Затлерса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Економіка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143668" cy="491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28926" y="6072206"/>
            <a:ext cx="339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ВВП </a:t>
            </a:r>
            <a:r>
              <a:rPr lang="ru-RU" sz="2000" dirty="0" err="1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Латвії</a:t>
            </a:r>
            <a:r>
              <a:rPr lang="ru-RU" sz="2000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 у 1996-2006 </a:t>
            </a:r>
            <a:r>
              <a:rPr lang="ru-RU" sz="2000" dirty="0" err="1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рр</a:t>
            </a:r>
            <a:r>
              <a:rPr lang="ru-RU" sz="2000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.</a:t>
            </a:r>
            <a:endParaRPr lang="ru-RU" sz="2000" dirty="0">
              <a:effectLst>
                <a:glow rad="101600">
                  <a:schemeClr val="accent1">
                    <a:lumMod val="7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143536"/>
          </a:xfrm>
        </p:spPr>
        <p:txBody>
          <a:bodyPr/>
          <a:lstStyle/>
          <a:p>
            <a:pPr algn="ctr">
              <a:buClr>
                <a:schemeClr val="accent1">
                  <a:lumMod val="50000"/>
                </a:schemeClr>
              </a:buClr>
              <a:buNone/>
            </a:pP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 е л </a:t>
            </a:r>
            <a:r>
              <a:rPr lang="ru-RU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г </a:t>
            </a:r>
            <a:r>
              <a:rPr lang="ru-RU" sz="2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я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1800" dirty="0" err="1" smtClean="0"/>
              <a:t>Більшість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громадян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парафіянами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Лютеранської</a:t>
            </a:r>
            <a:r>
              <a:rPr lang="ru-RU" sz="1800" dirty="0" smtClean="0"/>
              <a:t> Церкви.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у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поширений</a:t>
            </a:r>
            <a:r>
              <a:rPr lang="ru-RU" sz="1800" dirty="0" smtClean="0"/>
              <a:t> католицизм,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зростає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православних</a:t>
            </a:r>
            <a:r>
              <a:rPr lang="ru-RU" sz="1800" dirty="0" smtClean="0"/>
              <a:t> (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росіян</a:t>
            </a:r>
            <a:r>
              <a:rPr lang="ru-RU" sz="1800" dirty="0" smtClean="0"/>
              <a:t>)</a:t>
            </a:r>
          </a:p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ru-RU" sz="2000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І </a:t>
            </a:r>
            <a:r>
              <a:rPr lang="ru-RU" sz="2000" dirty="0" err="1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н</a:t>
            </a:r>
            <a:r>
              <a:rPr lang="ru-RU" sz="2000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ш</a:t>
            </a:r>
            <a:r>
              <a:rPr lang="ru-RU" sz="2000" dirty="0" smtClean="0"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 е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1800" b="1" dirty="0" err="1" smtClean="0"/>
              <a:t>Державне</a:t>
            </a:r>
            <a:r>
              <a:rPr lang="ru-RU" sz="1800" b="1" dirty="0" smtClean="0"/>
              <a:t> свято </a:t>
            </a:r>
            <a:r>
              <a:rPr lang="ru-RU" sz="1800" dirty="0" smtClean="0"/>
              <a:t>— 18 листопада — День </a:t>
            </a:r>
            <a:r>
              <a:rPr lang="ru-RU" sz="1800" dirty="0" err="1" smtClean="0"/>
              <a:t>проголошення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Латвійської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Республіки</a:t>
            </a:r>
            <a:r>
              <a:rPr lang="ru-RU" sz="1800" dirty="0" smtClean="0"/>
              <a:t> (1918 р.). </a:t>
            </a:r>
            <a:br>
              <a:rPr lang="ru-RU" sz="1800" dirty="0" smtClean="0"/>
            </a:br>
            <a:r>
              <a:rPr lang="ru-RU" sz="1800" b="1" dirty="0" err="1" smtClean="0"/>
              <a:t>Державний</a:t>
            </a:r>
            <a:r>
              <a:rPr lang="ru-RU" sz="1800" b="1" dirty="0" smtClean="0"/>
              <a:t> прапор </a:t>
            </a:r>
            <a:r>
              <a:rPr lang="ru-RU" sz="1800" dirty="0" smtClean="0"/>
              <a:t>—</a:t>
            </a:r>
            <a:r>
              <a:rPr lang="ru-RU" sz="1800" dirty="0" err="1" smtClean="0"/>
              <a:t>Відомості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</a:t>
            </a:r>
            <a:r>
              <a:rPr lang="ru-RU" sz="1800" dirty="0" smtClean="0"/>
              <a:t> </a:t>
            </a:r>
            <a:r>
              <a:rPr lang="ru-RU" sz="1800" dirty="0" err="1" smtClean="0"/>
              <a:t>дозволяють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називати</a:t>
            </a:r>
            <a:r>
              <a:rPr lang="ru-RU" sz="1800" dirty="0" smtClean="0"/>
              <a:t> прапор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найстаріших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. </a:t>
            </a:r>
            <a:r>
              <a:rPr lang="ru-RU" sz="1800" dirty="0" err="1" smtClean="0"/>
              <a:t>Колір</a:t>
            </a:r>
            <a:r>
              <a:rPr lang="ru-RU" sz="1800" dirty="0" smtClean="0"/>
              <a:t> прапора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 — </a:t>
            </a:r>
            <a:r>
              <a:rPr lang="ru-RU" sz="1800" dirty="0" err="1" smtClean="0"/>
              <a:t>особливий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темно-червоний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відомий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 як «</a:t>
            </a:r>
            <a:r>
              <a:rPr lang="ru-RU" sz="1800" dirty="0" err="1" smtClean="0"/>
              <a:t>латвійський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червоний</a:t>
            </a:r>
            <a:r>
              <a:rPr lang="ru-RU" sz="1800" dirty="0" smtClean="0"/>
              <a:t>» (</a:t>
            </a:r>
            <a:r>
              <a:rPr lang="en-US" sz="1800" dirty="0" smtClean="0"/>
              <a:t>Latvian red). </a:t>
            </a:r>
            <a:r>
              <a:rPr lang="ru-RU" sz="1800" dirty="0" smtClean="0"/>
              <a:t>Прапор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гербом </a:t>
            </a:r>
            <a:r>
              <a:rPr lang="ru-RU" sz="1800" dirty="0" err="1" smtClean="0"/>
              <a:t>затверджений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особливим</a:t>
            </a:r>
            <a:r>
              <a:rPr lang="ru-RU" sz="1800" dirty="0" smtClean="0"/>
              <a:t> декретом парламенту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 15 </a:t>
            </a:r>
            <a:r>
              <a:rPr lang="ru-RU" sz="1800" dirty="0" err="1" smtClean="0"/>
              <a:t>червня</a:t>
            </a:r>
            <a:r>
              <a:rPr lang="ru-RU" sz="1800" dirty="0" smtClean="0"/>
              <a:t> 1921 року.</a:t>
            </a:r>
            <a:br>
              <a:rPr lang="ru-RU" sz="1800" dirty="0" smtClean="0"/>
            </a:br>
            <a:r>
              <a:rPr lang="ru-RU" sz="1800" b="1" dirty="0" err="1" smtClean="0"/>
              <a:t>Державний</a:t>
            </a:r>
            <a:r>
              <a:rPr lang="ru-RU" sz="1800" b="1" dirty="0" smtClean="0"/>
              <a:t> герб </a:t>
            </a:r>
            <a:r>
              <a:rPr lang="ru-RU" sz="1800" dirty="0" smtClean="0"/>
              <a:t>— </a:t>
            </a:r>
            <a:r>
              <a:rPr lang="ru-RU" sz="1800" dirty="0" err="1" smtClean="0"/>
              <a:t>з'явився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проголошення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незалежної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Латвійської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Республіки</a:t>
            </a:r>
            <a:r>
              <a:rPr lang="ru-RU" sz="1800" dirty="0" smtClean="0"/>
              <a:t> 18 листопада 1918 року. Герб </a:t>
            </a:r>
            <a:r>
              <a:rPr lang="ru-RU" sz="1800" dirty="0" err="1" smtClean="0"/>
              <a:t>об'єднує</a:t>
            </a:r>
            <a:r>
              <a:rPr lang="ru-RU" sz="1800" dirty="0" smtClean="0"/>
              <a:t> як </a:t>
            </a:r>
            <a:r>
              <a:rPr lang="ru-RU" sz="1800" dirty="0" err="1" smtClean="0"/>
              <a:t>символи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латиської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держави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символи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культурно-історичних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країв</a:t>
            </a:r>
            <a:r>
              <a:rPr lang="ru-RU" sz="1800" dirty="0" smtClean="0"/>
              <a:t>. </a:t>
            </a:r>
            <a:r>
              <a:rPr lang="ru-RU" sz="1800" b="1" dirty="0" err="1" smtClean="0"/>
              <a:t>Державний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гімн</a:t>
            </a:r>
            <a:r>
              <a:rPr lang="ru-RU" sz="1800" b="1" dirty="0" smtClean="0"/>
              <a:t>.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</a:t>
            </a:r>
            <a:r>
              <a:rPr lang="ru-RU" sz="1800" dirty="0" err="1" smtClean="0"/>
              <a:t>гімну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Латвії</a:t>
            </a:r>
            <a:r>
              <a:rPr lang="ru-RU" sz="1800" dirty="0" smtClean="0"/>
              <a:t>: «</a:t>
            </a:r>
            <a:r>
              <a:rPr lang="en-US" sz="1800" dirty="0" err="1" smtClean="0"/>
              <a:t>Dievs</a:t>
            </a:r>
            <a:r>
              <a:rPr lang="en-US" sz="1800" dirty="0" smtClean="0"/>
              <a:t>, </a:t>
            </a:r>
            <a:r>
              <a:rPr lang="en-US" sz="1800" dirty="0" err="1" smtClean="0"/>
              <a:t>svēti</a:t>
            </a:r>
            <a:r>
              <a:rPr lang="en-US" sz="1800" dirty="0" smtClean="0"/>
              <a:t> </a:t>
            </a:r>
            <a:r>
              <a:rPr lang="en-US" sz="1800" dirty="0" err="1" smtClean="0"/>
              <a:t>Latviju</a:t>
            </a:r>
            <a:r>
              <a:rPr lang="en-US" sz="1800" dirty="0" smtClean="0"/>
              <a:t>!» («</a:t>
            </a:r>
            <a:r>
              <a:rPr lang="ru-RU" sz="1800" dirty="0" smtClean="0"/>
              <a:t>Боже, благослови </a:t>
            </a:r>
            <a:r>
              <a:rPr lang="ru-RU" sz="1800" dirty="0" err="1" smtClean="0"/>
              <a:t>Латвію</a:t>
            </a:r>
            <a:r>
              <a:rPr lang="ru-RU" sz="1800" dirty="0" smtClean="0"/>
              <a:t>!»). Автор </a:t>
            </a:r>
            <a:r>
              <a:rPr lang="ru-RU" sz="1800" dirty="0" err="1" smtClean="0"/>
              <a:t>гімну</a:t>
            </a:r>
            <a:r>
              <a:rPr lang="ru-RU" sz="1800" dirty="0" smtClean="0"/>
              <a:t> — </a:t>
            </a:r>
            <a:r>
              <a:rPr lang="ru-RU" sz="1800" dirty="0" err="1" smtClean="0"/>
              <a:t>латвійський</a:t>
            </a:r>
            <a:r>
              <a:rPr lang="ru-RU" sz="1800" dirty="0" smtClean="0"/>
              <a:t> композитор </a:t>
            </a:r>
            <a:r>
              <a:rPr lang="ru-RU" sz="1800" dirty="0" err="1" smtClean="0"/>
              <a:t>Карліс</a:t>
            </a:r>
            <a:r>
              <a:rPr lang="ru-RU" sz="1800" dirty="0" smtClean="0"/>
              <a:t> </a:t>
            </a:r>
            <a:r>
              <a:rPr lang="ru-RU" sz="1800" dirty="0" err="1" smtClean="0"/>
              <a:t>Бауманіс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</p:cSld>
  <p:clrMapOvr>
    <a:masterClrMapping/>
  </p:clrMapOvr>
  <p:transition spd="med" advClick="0" advTm="10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273</TotalTime>
  <Words>1071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Країни Балтики</vt:lpstr>
      <vt:lpstr>Слайд 2</vt:lpstr>
      <vt:lpstr>Латвія</vt:lpstr>
      <vt:lpstr>Слайд 4</vt:lpstr>
      <vt:lpstr>Латвійська Республіка Latvijas Republika</vt:lpstr>
      <vt:lpstr>Географія. Природа.</vt:lpstr>
      <vt:lpstr>Політика</vt:lpstr>
      <vt:lpstr>Економіка</vt:lpstr>
      <vt:lpstr>Культура</vt:lpstr>
      <vt:lpstr>Слайд 10</vt:lpstr>
      <vt:lpstr>Естонія</vt:lpstr>
      <vt:lpstr>Естонська Республіка Eesti Vabariik</vt:lpstr>
      <vt:lpstr>Політика</vt:lpstr>
      <vt:lpstr>Географія</vt:lpstr>
      <vt:lpstr>Природа</vt:lpstr>
      <vt:lpstr>Економіка</vt:lpstr>
      <vt:lpstr>Національний склад</vt:lpstr>
      <vt:lpstr>Литва</vt:lpstr>
      <vt:lpstr>Литовська Республіка Lietuvos Respublika</vt:lpstr>
      <vt:lpstr>Адміністративний поділ</vt:lpstr>
      <vt:lpstr>Економіка</vt:lpstr>
      <vt:lpstr>Національні символи</vt:lpstr>
      <vt:lpstr>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Балтики</dc:title>
  <dc:creator>Сергей</dc:creator>
  <cp:lastModifiedBy>Сергей</cp:lastModifiedBy>
  <cp:revision>33</cp:revision>
  <dcterms:created xsi:type="dcterms:W3CDTF">2011-12-04T12:47:28Z</dcterms:created>
  <dcterms:modified xsi:type="dcterms:W3CDTF">2011-12-05T18:20:00Z</dcterms:modified>
</cp:coreProperties>
</file>